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6"/>
  </p:notesMasterIdLst>
  <p:sldIdLst>
    <p:sldId id="256" r:id="rId2"/>
    <p:sldId id="289" r:id="rId3"/>
    <p:sldId id="330" r:id="rId4"/>
    <p:sldId id="331" r:id="rId5"/>
    <p:sldId id="333" r:id="rId6"/>
    <p:sldId id="332" r:id="rId7"/>
    <p:sldId id="334" r:id="rId8"/>
    <p:sldId id="335" r:id="rId9"/>
    <p:sldId id="336" r:id="rId10"/>
    <p:sldId id="337" r:id="rId11"/>
    <p:sldId id="338" r:id="rId12"/>
    <p:sldId id="339" r:id="rId13"/>
    <p:sldId id="344" r:id="rId14"/>
    <p:sldId id="343" r:id="rId15"/>
    <p:sldId id="1136" r:id="rId16"/>
    <p:sldId id="1226" r:id="rId17"/>
    <p:sldId id="1228" r:id="rId18"/>
    <p:sldId id="1229" r:id="rId19"/>
    <p:sldId id="341" r:id="rId20"/>
    <p:sldId id="1116" r:id="rId21"/>
    <p:sldId id="342" r:id="rId22"/>
    <p:sldId id="1221" r:id="rId23"/>
    <p:sldId id="1244" r:id="rId24"/>
    <p:sldId id="1143" r:id="rId25"/>
    <p:sldId id="1147" r:id="rId26"/>
    <p:sldId id="1161" r:id="rId27"/>
    <p:sldId id="1159" r:id="rId28"/>
    <p:sldId id="1211" r:id="rId29"/>
    <p:sldId id="1216" r:id="rId30"/>
    <p:sldId id="1168" r:id="rId31"/>
    <p:sldId id="1213" r:id="rId32"/>
    <p:sldId id="1115" r:id="rId33"/>
    <p:sldId id="1119" r:id="rId34"/>
    <p:sldId id="1153" r:id="rId35"/>
    <p:sldId id="1180" r:id="rId36"/>
    <p:sldId id="1181" r:id="rId37"/>
    <p:sldId id="1176" r:id="rId38"/>
    <p:sldId id="1120" r:id="rId39"/>
    <p:sldId id="1185" r:id="rId40"/>
    <p:sldId id="1171" r:id="rId41"/>
    <p:sldId id="1187" r:id="rId42"/>
    <p:sldId id="1189" r:id="rId43"/>
    <p:sldId id="1190" r:id="rId44"/>
    <p:sldId id="1188" r:id="rId45"/>
    <p:sldId id="1191" r:id="rId46"/>
    <p:sldId id="1118" r:id="rId47"/>
    <p:sldId id="1170" r:id="rId48"/>
    <p:sldId id="1240" r:id="rId49"/>
    <p:sldId id="1194" r:id="rId50"/>
    <p:sldId id="1193" r:id="rId51"/>
    <p:sldId id="1192" r:id="rId52"/>
    <p:sldId id="1195" r:id="rId53"/>
    <p:sldId id="1197" r:id="rId54"/>
    <p:sldId id="314" r:id="rId55"/>
    <p:sldId id="1172" r:id="rId56"/>
    <p:sldId id="1198" r:id="rId57"/>
    <p:sldId id="1199" r:id="rId58"/>
    <p:sldId id="1128" r:id="rId59"/>
    <p:sldId id="1201" r:id="rId60"/>
    <p:sldId id="1173" r:id="rId61"/>
    <p:sldId id="1232" r:id="rId62"/>
    <p:sldId id="1245" r:id="rId63"/>
    <p:sldId id="965" r:id="rId64"/>
    <p:sldId id="271"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Lato" panose="020F0502020204030203" pitchFamily="34" charset="0"/>
      <p:regular r:id="rId71"/>
      <p:bold r:id="rId72"/>
      <p:italic r:id="rId73"/>
      <p:boldItalic r:id="rId74"/>
    </p:embeddedFont>
    <p:embeddedFont>
      <p:font typeface="Oswald" panose="02000303000000000000" pitchFamily="2" charset="0"/>
      <p:regular r:id="rId75"/>
      <p:bold r:id="rId76"/>
    </p:embeddedFont>
    <p:embeddedFont>
      <p:font typeface="Raleway" pitchFamily="2" charset="-52"/>
      <p:regular r:id="rId77"/>
      <p:bold r:id="rId78"/>
      <p:italic r:id="rId79"/>
      <p:boldItalic r:id="rId80"/>
    </p:embeddedFont>
    <p:embeddedFont>
      <p:font typeface="Source Sans Pro" panose="020B0503030403020204" pitchFamily="34" charset="0"/>
      <p:regular r:id="rId81"/>
      <p:bold r:id="rId82"/>
    </p:embeddedFont>
    <p:embeddedFont>
      <p:font typeface="Varela Round" panose="00000500000000000000" pitchFamily="2" charset="-79"/>
      <p:regular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300" autoAdjust="0"/>
  </p:normalViewPr>
  <p:slideViewPr>
    <p:cSldViewPr snapToGrid="0">
      <p:cViewPr varScale="1">
        <p:scale>
          <a:sx n="145" d="100"/>
          <a:sy n="145" d="100"/>
        </p:scale>
        <p:origin x="6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077343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rchitecture/patterns/cqr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udidahan.com/2009/12/09/clarified-cq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bject-relational_impedance_mismatch"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architecture/patterns/shard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Triple_modular_redundancy"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martinfowler.com/bliki/CircuitBreaker.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oreilly.com/library/view/software-architecture-patterns/9781491971437/"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ww.amazon.com/Patterns-Fault-Tolerant-Software-Wiley-ebook/dp/B00DXK33SK/ref=sr_1_1?dchild=1&amp;keywords=Patterns+for+Fault+Tolerant+Software%E2%80%9D+by+Hanmer%2C+Robert+S.&amp;qid=1615891073&amp;sr=8-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794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One of the powerful features of the layered architecture pattern is the separation of concerns among components.</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24</a:t>
            </a:fld>
            <a:endParaRPr lang="en-BY"/>
          </a:p>
        </p:txBody>
      </p:sp>
    </p:spTree>
    <p:extLst>
      <p:ext uri="{BB962C8B-B14F-4D97-AF65-F5344CB8AC3E}">
        <p14:creationId xmlns:p14="http://schemas.microsoft.com/office/powerpoint/2010/main" val="154552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pPr>
            <a:r>
              <a:rPr lang="en-US" kern="1200" dirty="0">
                <a:solidFill>
                  <a:srgbClr val="000000"/>
                </a:solidFill>
                <a:effectLst/>
                <a:latin typeface="+mn-lt"/>
                <a:ea typeface="+mn-ea"/>
                <a:cs typeface="+mn-cs"/>
              </a:rPr>
              <a:t>An </a:t>
            </a:r>
            <a:r>
              <a:rPr lang="en-US" b="1" kern="1200" dirty="0">
                <a:solidFill>
                  <a:srgbClr val="000000"/>
                </a:solidFill>
                <a:effectLst/>
                <a:latin typeface="+mn-lt"/>
                <a:ea typeface="+mn-ea"/>
                <a:cs typeface="+mn-cs"/>
              </a:rPr>
              <a:t>event</a:t>
            </a:r>
            <a:r>
              <a:rPr lang="en-US" kern="1200" dirty="0">
                <a:solidFill>
                  <a:srgbClr val="000000"/>
                </a:solidFill>
                <a:effectLst/>
                <a:latin typeface="+mn-lt"/>
                <a:ea typeface="+mn-ea"/>
                <a:cs typeface="+mn-cs"/>
              </a:rPr>
              <a:t> is defined as a change of a system’s state. In event-driven architecture, an event will likely trigger one or more actions or processes in response to its occurrence. Let’s overview the examples of events and the corresponding responses. Events examples – corresponding responses:</a:t>
            </a:r>
          </a:p>
          <a:p>
            <a:pPr marL="171450" indent="-171450">
              <a:lnSpc>
                <a:spcPct val="100000"/>
              </a:lnSpc>
              <a:buFont typeface="Arial" panose="020B0604020202020204" pitchFamily="34" charset="0"/>
              <a:buChar char="•"/>
            </a:pPr>
            <a:r>
              <a:rPr lang="en-US" kern="1200" dirty="0">
                <a:solidFill>
                  <a:srgbClr val="000000"/>
                </a:solidFill>
                <a:effectLst/>
                <a:latin typeface="+mn-lt"/>
                <a:ea typeface="+mn-ea"/>
                <a:cs typeface="+mn-cs"/>
              </a:rPr>
              <a:t>Request to reset a password – An email to reset the password is sent to the customer;</a:t>
            </a:r>
          </a:p>
          <a:p>
            <a:pPr marL="171450" indent="-171450">
              <a:lnSpc>
                <a:spcPct val="100000"/>
              </a:lnSpc>
              <a:buFont typeface="Arial" panose="020B0604020202020204" pitchFamily="34" charset="0"/>
              <a:buChar char="•"/>
            </a:pPr>
            <a:r>
              <a:rPr lang="en-US" kern="1200" dirty="0">
                <a:solidFill>
                  <a:srgbClr val="000000"/>
                </a:solidFill>
                <a:effectLst/>
                <a:latin typeface="+mn-lt"/>
                <a:ea typeface="+mn-ea"/>
                <a:cs typeface="+mn-cs"/>
              </a:rPr>
              <a:t>A grocery warehouse updates its inventory – An order for more lettuce is placed;</a:t>
            </a:r>
          </a:p>
          <a:p>
            <a:pPr marL="171450" indent="-171450">
              <a:lnSpc>
                <a:spcPct val="100000"/>
              </a:lnSpc>
              <a:buFont typeface="Arial" panose="020B0604020202020204" pitchFamily="34" charset="0"/>
              <a:buChar char="•"/>
            </a:pPr>
            <a:r>
              <a:rPr lang="en-US" kern="1200" dirty="0">
                <a:solidFill>
                  <a:srgbClr val="000000"/>
                </a:solidFill>
                <a:effectLst/>
                <a:latin typeface="+mn-lt"/>
                <a:ea typeface="+mn-ea"/>
                <a:cs typeface="+mn-cs"/>
              </a:rPr>
              <a:t>A package arrived was delivered to its destination – The sales ticket is closed;</a:t>
            </a:r>
          </a:p>
          <a:p>
            <a:pPr marL="171450" indent="-171450">
              <a:lnSpc>
                <a:spcPct val="100000"/>
              </a:lnSpc>
              <a:buFont typeface="Arial" panose="020B0604020202020204" pitchFamily="34" charset="0"/>
              <a:buChar char="•"/>
            </a:pPr>
            <a:r>
              <a:rPr lang="en-US" kern="1200" dirty="0">
                <a:solidFill>
                  <a:srgbClr val="000000"/>
                </a:solidFill>
                <a:effectLst/>
                <a:latin typeface="+mn-lt"/>
                <a:ea typeface="+mn-ea"/>
                <a:cs typeface="+mn-cs"/>
              </a:rPr>
              <a:t>An unauthorized access attempt was denied – An account is locked and security personnel are notified;</a:t>
            </a:r>
          </a:p>
          <a:p>
            <a:pPr>
              <a:lnSpc>
                <a:spcPct val="100000"/>
              </a:lnSpc>
            </a:pPr>
            <a:endParaRPr lang="en-US" b="1" i="0" kern="1200" dirty="0">
              <a:effectLst/>
              <a:latin typeface="+mn-lt"/>
              <a:ea typeface="+mn-ea"/>
              <a:cs typeface="+mn-cs"/>
            </a:endParaRPr>
          </a:p>
          <a:p>
            <a:pPr>
              <a:lnSpc>
                <a:spcPct val="100000"/>
              </a:lnSpc>
            </a:pPr>
            <a:r>
              <a:rPr lang="en-US" b="1" i="0" kern="1200" dirty="0">
                <a:effectLst/>
                <a:latin typeface="+mn-lt"/>
                <a:ea typeface="+mn-ea"/>
                <a:cs typeface="+mn-cs"/>
              </a:rPr>
              <a:t>The mediator topology</a:t>
            </a:r>
            <a:r>
              <a:rPr lang="en-US" b="0" i="0" kern="1200" dirty="0">
                <a:effectLst/>
                <a:latin typeface="+mn-lt"/>
                <a:ea typeface="+mn-ea"/>
                <a:cs typeface="+mn-cs"/>
              </a:rPr>
              <a:t> is commonly</a:t>
            </a:r>
            <a:r>
              <a:rPr lang="en-US" b="0" i="0" kern="1200" baseline="0" dirty="0">
                <a:effectLst/>
                <a:latin typeface="+mn-lt"/>
                <a:ea typeface="+mn-ea"/>
                <a:cs typeface="+mn-cs"/>
              </a:rPr>
              <a:t> </a:t>
            </a:r>
            <a:r>
              <a:rPr lang="en-US" b="0" i="0" kern="1200" dirty="0">
                <a:effectLst/>
                <a:latin typeface="+mn-lt"/>
                <a:ea typeface="+mn-ea"/>
                <a:cs typeface="+mn-cs"/>
              </a:rPr>
              <a:t>used when you need to orchestrate multiple steps within an</a:t>
            </a:r>
            <a:r>
              <a:rPr lang="en-US" b="0" i="0" kern="1200" baseline="0" dirty="0">
                <a:effectLst/>
                <a:latin typeface="+mn-lt"/>
                <a:ea typeface="+mn-ea"/>
                <a:cs typeface="+mn-cs"/>
              </a:rPr>
              <a:t> </a:t>
            </a:r>
            <a:r>
              <a:rPr lang="en-US" b="0" i="0" kern="1200" dirty="0">
                <a:effectLst/>
                <a:latin typeface="+mn-lt"/>
                <a:ea typeface="+mn-ea"/>
                <a:cs typeface="+mn-cs"/>
              </a:rPr>
              <a:t>event through a central mediator, whereas </a:t>
            </a:r>
            <a:r>
              <a:rPr lang="en-US" b="1" i="0" kern="1200" dirty="0">
                <a:effectLst/>
                <a:latin typeface="+mn-lt"/>
                <a:ea typeface="+mn-ea"/>
                <a:cs typeface="+mn-cs"/>
              </a:rPr>
              <a:t>the broker topology</a:t>
            </a:r>
            <a:r>
              <a:rPr lang="en-US" b="0" i="0" kern="1200" dirty="0">
                <a:effectLst/>
                <a:latin typeface="+mn-lt"/>
                <a:ea typeface="+mn-ea"/>
                <a:cs typeface="+mn-cs"/>
              </a:rPr>
              <a:t> is</a:t>
            </a:r>
            <a:r>
              <a:rPr lang="en-US" b="0" i="0" kern="1200" baseline="0" dirty="0">
                <a:effectLst/>
                <a:latin typeface="+mn-lt"/>
                <a:ea typeface="+mn-ea"/>
                <a:cs typeface="+mn-cs"/>
              </a:rPr>
              <a:t> </a:t>
            </a:r>
            <a:r>
              <a:rPr lang="en-US" b="0" i="0" kern="1200" dirty="0">
                <a:effectLst/>
                <a:latin typeface="+mn-lt"/>
                <a:ea typeface="+mn-ea"/>
                <a:cs typeface="+mn-cs"/>
              </a:rPr>
              <a:t>used when you want to chain events together without the use of a</a:t>
            </a:r>
            <a:r>
              <a:rPr lang="en-US" b="0" i="0" kern="1200" baseline="0" dirty="0">
                <a:effectLst/>
                <a:latin typeface="+mn-lt"/>
                <a:ea typeface="+mn-ea"/>
                <a:cs typeface="+mn-cs"/>
              </a:rPr>
              <a:t> </a:t>
            </a:r>
            <a:r>
              <a:rPr lang="en-US" b="0" i="0" kern="1200" dirty="0">
                <a:effectLst/>
                <a:latin typeface="+mn-lt"/>
                <a:ea typeface="+mn-ea"/>
                <a:cs typeface="+mn-cs"/>
              </a:rPr>
              <a:t>central mediator.</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25</a:t>
            </a:fld>
            <a:endParaRPr lang="en-BY"/>
          </a:p>
        </p:txBody>
      </p:sp>
    </p:spTree>
    <p:extLst>
      <p:ext uri="{BB962C8B-B14F-4D97-AF65-F5344CB8AC3E}">
        <p14:creationId xmlns:p14="http://schemas.microsoft.com/office/powerpoint/2010/main" val="293406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kern="1200" dirty="0">
                <a:solidFill>
                  <a:schemeClr val="tx1"/>
                </a:solidFill>
                <a:effectLst/>
                <a:latin typeface="+mn-lt"/>
                <a:ea typeface="+mn-ea"/>
                <a:cs typeface="+mn-cs"/>
              </a:rPr>
              <a:t>There are four main types of architecture components within the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mediator topology: </a:t>
            </a:r>
            <a:r>
              <a:rPr lang="en-US" b="1" kern="1200" dirty="0">
                <a:solidFill>
                  <a:schemeClr val="tx1"/>
                </a:solidFill>
                <a:effectLst/>
                <a:latin typeface="+mn-lt"/>
                <a:ea typeface="+mn-ea"/>
                <a:cs typeface="+mn-cs"/>
              </a:rPr>
              <a:t>event queues, an event mediator, event channels,</a:t>
            </a:r>
            <a:r>
              <a:rPr lang="en-US" b="1" kern="1200" baseline="0" dirty="0">
                <a:solidFill>
                  <a:schemeClr val="tx1"/>
                </a:solidFill>
                <a:effectLst/>
                <a:latin typeface="+mn-lt"/>
                <a:ea typeface="+mn-ea"/>
                <a:cs typeface="+mn-cs"/>
              </a:rPr>
              <a:t> </a:t>
            </a:r>
            <a:r>
              <a:rPr lang="en-US" b="1" kern="1200" dirty="0">
                <a:solidFill>
                  <a:schemeClr val="tx1"/>
                </a:solidFill>
                <a:effectLst/>
                <a:latin typeface="+mn-lt"/>
                <a:ea typeface="+mn-ea"/>
                <a:cs typeface="+mn-cs"/>
              </a:rPr>
              <a:t>and event processors</a:t>
            </a:r>
            <a:r>
              <a:rPr lang="en-US" kern="1200" dirty="0">
                <a:solidFill>
                  <a:schemeClr val="tx1"/>
                </a:solidFill>
                <a:effectLst/>
                <a:latin typeface="+mn-lt"/>
                <a:ea typeface="+mn-ea"/>
                <a:cs typeface="+mn-cs"/>
              </a:rPr>
              <a: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The event flow starts with a client sending an</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event to </a:t>
            </a:r>
            <a:r>
              <a:rPr lang="en-US" b="1" kern="1200" dirty="0">
                <a:solidFill>
                  <a:schemeClr val="tx1"/>
                </a:solidFill>
                <a:effectLst/>
                <a:latin typeface="+mn-lt"/>
                <a:ea typeface="+mn-ea"/>
                <a:cs typeface="+mn-cs"/>
              </a:rPr>
              <a:t>an event queue</a:t>
            </a:r>
            <a:r>
              <a:rPr lang="en-US" kern="1200" dirty="0">
                <a:solidFill>
                  <a:schemeClr val="tx1"/>
                </a:solidFill>
                <a:effectLst/>
                <a:latin typeface="+mn-lt"/>
                <a:ea typeface="+mn-ea"/>
                <a:cs typeface="+mn-cs"/>
              </a:rPr>
              <a:t>, which is used to transport the event to the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event mediator. </a:t>
            </a:r>
            <a:r>
              <a:rPr lang="en-US" b="1" kern="1200" dirty="0">
                <a:solidFill>
                  <a:schemeClr val="tx1"/>
                </a:solidFill>
                <a:effectLst/>
                <a:latin typeface="+mn-lt"/>
                <a:ea typeface="+mn-ea"/>
                <a:cs typeface="+mn-cs"/>
              </a:rPr>
              <a:t>The event mediator</a:t>
            </a:r>
            <a:r>
              <a:rPr lang="en-US" kern="1200" dirty="0">
                <a:solidFill>
                  <a:schemeClr val="tx1"/>
                </a:solidFill>
                <a:effectLst/>
                <a:latin typeface="+mn-lt"/>
                <a:ea typeface="+mn-ea"/>
                <a:cs typeface="+mn-cs"/>
              </a:rPr>
              <a:t> receives the initial event and</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orchestrates that event by sending additional asynchronous events</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to </a:t>
            </a:r>
            <a:r>
              <a:rPr lang="en-US" b="1" kern="1200" dirty="0">
                <a:solidFill>
                  <a:schemeClr val="tx1"/>
                </a:solidFill>
                <a:effectLst/>
                <a:latin typeface="+mn-lt"/>
                <a:ea typeface="+mn-ea"/>
                <a:cs typeface="+mn-cs"/>
              </a:rPr>
              <a:t>event channels</a:t>
            </a:r>
            <a:r>
              <a:rPr lang="en-US" kern="1200" dirty="0">
                <a:solidFill>
                  <a:schemeClr val="tx1"/>
                </a:solidFill>
                <a:effectLst/>
                <a:latin typeface="+mn-lt"/>
                <a:ea typeface="+mn-ea"/>
                <a:cs typeface="+mn-cs"/>
              </a:rPr>
              <a:t> to execute each step of the process. </a:t>
            </a:r>
            <a:r>
              <a:rPr lang="en-US" b="1" kern="1200" dirty="0">
                <a:solidFill>
                  <a:schemeClr val="tx1"/>
                </a:solidFill>
                <a:effectLst/>
                <a:latin typeface="+mn-lt"/>
                <a:ea typeface="+mn-ea"/>
                <a:cs typeface="+mn-cs"/>
              </a:rPr>
              <a:t>Event processors</a:t>
            </a:r>
            <a:r>
              <a:rPr lang="en-US" kern="1200" dirty="0">
                <a:solidFill>
                  <a:schemeClr val="tx1"/>
                </a:solidFill>
                <a:effectLst/>
                <a:latin typeface="+mn-lt"/>
                <a:ea typeface="+mn-ea"/>
                <a:cs typeface="+mn-cs"/>
              </a:rPr>
              <a:t>,</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which listen on the event channels, receive the event from the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event mediator and execute specific</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business logic to process the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event.</a:t>
            </a:r>
          </a:p>
          <a:p>
            <a:pPr marL="171450" indent="-171450">
              <a:lnSpc>
                <a:spcPct val="100000"/>
              </a:lnSpc>
              <a:buFont typeface="Arial" charset="0"/>
              <a:buChar char="•"/>
            </a:pPr>
            <a:r>
              <a:rPr lang="en-US" b="1" kern="1200" dirty="0">
                <a:solidFill>
                  <a:schemeClr val="tx1"/>
                </a:solidFill>
                <a:effectLst/>
                <a:latin typeface="+mn-lt"/>
                <a:ea typeface="+mn-ea"/>
                <a:cs typeface="+mn-cs"/>
              </a:rPr>
              <a:t>The event-mediator</a:t>
            </a:r>
            <a:r>
              <a:rPr lang="en-US" kern="1200" dirty="0">
                <a:solidFill>
                  <a:schemeClr val="tx1"/>
                </a:solidFill>
                <a:effectLst/>
                <a:latin typeface="+mn-lt"/>
                <a:ea typeface="+mn-ea"/>
                <a:cs typeface="+mn-cs"/>
              </a:rPr>
              <a:t> component is responsible for orchestrating</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the steps contained within the initial event.</a:t>
            </a:r>
          </a:p>
          <a:p>
            <a:pPr marL="171450" indent="-171450">
              <a:lnSpc>
                <a:spcPct val="100000"/>
              </a:lnSpc>
              <a:buFont typeface="Arial" charset="0"/>
              <a:buChar char="•"/>
            </a:pPr>
            <a:r>
              <a:rPr lang="en-US" b="1" kern="1200" dirty="0">
                <a:solidFill>
                  <a:schemeClr val="tx1"/>
                </a:solidFill>
                <a:effectLst/>
                <a:latin typeface="+mn-lt"/>
                <a:ea typeface="+mn-ea"/>
                <a:cs typeface="+mn-cs"/>
              </a:rPr>
              <a:t>Event channels</a:t>
            </a:r>
            <a:r>
              <a:rPr lang="en-US" kern="1200" dirty="0">
                <a:solidFill>
                  <a:schemeClr val="tx1"/>
                </a:solidFill>
                <a:effectLst/>
                <a:latin typeface="+mn-lt"/>
                <a:ea typeface="+mn-ea"/>
                <a:cs typeface="+mn-cs"/>
              </a:rPr>
              <a:t> are used by the event mediator to asynchronously</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pass specific processing events related to each step in the initial</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event to the event processors. The event channels can be either message</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queues or message topics.</a:t>
            </a:r>
          </a:p>
          <a:p>
            <a:pPr marL="171450" indent="-171450">
              <a:lnSpc>
                <a:spcPct val="100000"/>
              </a:lnSpc>
              <a:buFont typeface="Arial" charset="0"/>
              <a:buChar char="•"/>
            </a:pPr>
            <a:r>
              <a:rPr lang="en-US" b="1" kern="1200" dirty="0">
                <a:solidFill>
                  <a:schemeClr val="tx1"/>
                </a:solidFill>
                <a:effectLst/>
                <a:latin typeface="+mn-lt"/>
                <a:ea typeface="+mn-ea"/>
                <a:cs typeface="+mn-cs"/>
              </a:rPr>
              <a:t>The event processor</a:t>
            </a:r>
            <a:r>
              <a:rPr lang="en-US" kern="1200" dirty="0">
                <a:solidFill>
                  <a:schemeClr val="tx1"/>
                </a:solidFill>
                <a:effectLst/>
                <a:latin typeface="+mn-lt"/>
                <a:ea typeface="+mn-ea"/>
                <a:cs typeface="+mn-cs"/>
              </a:rPr>
              <a:t> components contain the application business</a:t>
            </a:r>
            <a:r>
              <a:rPr lang="en-US" kern="1200" baseline="0" dirty="0">
                <a:solidFill>
                  <a:schemeClr val="tx1"/>
                </a:solidFill>
                <a:effectLst/>
                <a:latin typeface="+mn-lt"/>
                <a:ea typeface="+mn-ea"/>
                <a:cs typeface="+mn-cs"/>
              </a:rPr>
              <a:t> </a:t>
            </a:r>
            <a:r>
              <a:rPr lang="en-US" kern="1200" dirty="0">
                <a:solidFill>
                  <a:schemeClr val="tx1"/>
                </a:solidFill>
                <a:effectLst/>
                <a:latin typeface="+mn-lt"/>
                <a:ea typeface="+mn-ea"/>
                <a:cs typeface="+mn-cs"/>
              </a:rPr>
              <a:t>logic necessary to process the processing event.</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26</a:t>
            </a:fld>
            <a:endParaRPr lang="en-BY"/>
          </a:p>
        </p:txBody>
      </p:sp>
    </p:spTree>
    <p:extLst>
      <p:ext uri="{BB962C8B-B14F-4D97-AF65-F5344CB8AC3E}">
        <p14:creationId xmlns:p14="http://schemas.microsoft.com/office/powerpoint/2010/main" val="2146424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1" kern="1200" dirty="0">
                <a:effectLst/>
                <a:latin typeface="+mn-lt"/>
                <a:ea typeface="+mn-ea"/>
                <a:cs typeface="+mn-cs"/>
              </a:rPr>
              <a:t>The broker</a:t>
            </a:r>
            <a:r>
              <a:rPr lang="en-US" kern="1200" dirty="0">
                <a:effectLst/>
                <a:latin typeface="+mn-lt"/>
                <a:ea typeface="+mn-ea"/>
                <a:cs typeface="+mn-cs"/>
              </a:rPr>
              <a:t> topology differs from the mediator topology in that</a:t>
            </a:r>
            <a:r>
              <a:rPr lang="en-US" kern="1200" baseline="0" dirty="0">
                <a:effectLst/>
                <a:latin typeface="+mn-lt"/>
                <a:ea typeface="+mn-ea"/>
                <a:cs typeface="+mn-cs"/>
              </a:rPr>
              <a:t> </a:t>
            </a:r>
            <a:r>
              <a:rPr lang="en-US" kern="1200" dirty="0">
                <a:effectLst/>
                <a:latin typeface="+mn-lt"/>
                <a:ea typeface="+mn-ea"/>
                <a:cs typeface="+mn-cs"/>
              </a:rPr>
              <a:t>there is no central event mediator; rather, the message flow is distributed</a:t>
            </a:r>
            <a:r>
              <a:rPr lang="en-US" kern="1200" baseline="0" dirty="0">
                <a:effectLst/>
                <a:latin typeface="+mn-lt"/>
                <a:ea typeface="+mn-ea"/>
                <a:cs typeface="+mn-cs"/>
              </a:rPr>
              <a:t> </a:t>
            </a:r>
            <a:r>
              <a:rPr lang="en-US" kern="1200" dirty="0">
                <a:effectLst/>
                <a:latin typeface="+mn-lt"/>
                <a:ea typeface="+mn-ea"/>
                <a:cs typeface="+mn-cs"/>
              </a:rPr>
              <a:t>across the event processor components in a chain-like</a:t>
            </a:r>
            <a:r>
              <a:rPr lang="en-US" kern="1200" baseline="0" dirty="0">
                <a:effectLst/>
                <a:latin typeface="+mn-lt"/>
                <a:ea typeface="+mn-ea"/>
                <a:cs typeface="+mn-cs"/>
              </a:rPr>
              <a:t> </a:t>
            </a:r>
            <a:r>
              <a:rPr lang="en-US" kern="1200" dirty="0">
                <a:effectLst/>
                <a:latin typeface="+mn-lt"/>
                <a:ea typeface="+mn-ea"/>
                <a:cs typeface="+mn-cs"/>
              </a:rPr>
              <a:t>fashion through a lightweight message broker (e.g., ActiveMQ,</a:t>
            </a:r>
            <a:r>
              <a:rPr lang="en-US" kern="1200" baseline="0" dirty="0">
                <a:effectLst/>
                <a:latin typeface="+mn-lt"/>
                <a:ea typeface="+mn-ea"/>
                <a:cs typeface="+mn-cs"/>
              </a:rPr>
              <a:t> </a:t>
            </a:r>
            <a:r>
              <a:rPr lang="en-US" kern="1200" dirty="0">
                <a:effectLst/>
                <a:latin typeface="+mn-lt"/>
                <a:ea typeface="+mn-ea"/>
                <a:cs typeface="+mn-cs"/>
              </a:rPr>
              <a:t>HornetQ, etc.). </a:t>
            </a:r>
          </a:p>
          <a:p>
            <a:pPr>
              <a:lnSpc>
                <a:spcPct val="100000"/>
              </a:lnSpc>
            </a:pPr>
            <a:r>
              <a:rPr lang="en-US" kern="1200" dirty="0">
                <a:effectLst/>
                <a:latin typeface="+mn-lt"/>
                <a:ea typeface="+mn-ea"/>
                <a:cs typeface="+mn-cs"/>
              </a:rPr>
              <a:t>The event channels contained within the broker component can be</a:t>
            </a:r>
            <a:r>
              <a:rPr lang="en-US" kern="1200" baseline="0" dirty="0">
                <a:effectLst/>
                <a:latin typeface="+mn-lt"/>
                <a:ea typeface="+mn-ea"/>
                <a:cs typeface="+mn-cs"/>
              </a:rPr>
              <a:t> </a:t>
            </a:r>
            <a:r>
              <a:rPr lang="en-US" kern="1200" dirty="0">
                <a:effectLst/>
                <a:latin typeface="+mn-lt"/>
                <a:ea typeface="+mn-ea"/>
                <a:cs typeface="+mn-cs"/>
              </a:rPr>
              <a:t>message queues, message topics, or a combination of both.</a:t>
            </a:r>
          </a:p>
          <a:p>
            <a:pPr>
              <a:lnSpc>
                <a:spcPct val="100000"/>
              </a:lnSpc>
            </a:pPr>
            <a:r>
              <a:rPr lang="en-US" kern="1200" dirty="0">
                <a:effectLst/>
                <a:latin typeface="+mn-lt"/>
                <a:ea typeface="+mn-ea"/>
                <a:cs typeface="+mn-cs"/>
              </a:rPr>
              <a:t>There is no central event-mediator component controlling</a:t>
            </a:r>
            <a:r>
              <a:rPr lang="en-US" kern="1200" baseline="0" dirty="0">
                <a:effectLst/>
                <a:latin typeface="+mn-lt"/>
                <a:ea typeface="+mn-ea"/>
                <a:cs typeface="+mn-cs"/>
              </a:rPr>
              <a:t> </a:t>
            </a:r>
            <a:r>
              <a:rPr lang="en-US" kern="1200" dirty="0">
                <a:effectLst/>
                <a:latin typeface="+mn-lt"/>
                <a:ea typeface="+mn-ea"/>
                <a:cs typeface="+mn-cs"/>
              </a:rPr>
              <a:t>and orchestrating the initial event; rather, each event-processor</a:t>
            </a:r>
            <a:r>
              <a:rPr lang="en-US" kern="1200" baseline="0" dirty="0">
                <a:effectLst/>
                <a:latin typeface="+mn-lt"/>
                <a:ea typeface="+mn-ea"/>
                <a:cs typeface="+mn-cs"/>
              </a:rPr>
              <a:t> </a:t>
            </a:r>
            <a:r>
              <a:rPr lang="en-US" kern="1200" dirty="0">
                <a:effectLst/>
                <a:latin typeface="+mn-lt"/>
                <a:ea typeface="+mn-ea"/>
                <a:cs typeface="+mn-cs"/>
              </a:rPr>
              <a:t>component is responsible for processing an event and publishing a</a:t>
            </a:r>
            <a:r>
              <a:rPr lang="en-US" kern="1200" baseline="0" dirty="0">
                <a:effectLst/>
                <a:latin typeface="+mn-lt"/>
                <a:ea typeface="+mn-ea"/>
                <a:cs typeface="+mn-cs"/>
              </a:rPr>
              <a:t> </a:t>
            </a:r>
            <a:r>
              <a:rPr lang="en-US" kern="1200" dirty="0">
                <a:effectLst/>
                <a:latin typeface="+mn-lt"/>
                <a:ea typeface="+mn-ea"/>
                <a:cs typeface="+mn-cs"/>
              </a:rPr>
              <a:t>new event indicating the action it just performed.</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27</a:t>
            </a:fld>
            <a:endParaRPr lang="en-BY"/>
          </a:p>
        </p:txBody>
      </p:sp>
    </p:spTree>
    <p:extLst>
      <p:ext uri="{BB962C8B-B14F-4D97-AF65-F5344CB8AC3E}">
        <p14:creationId xmlns:p14="http://schemas.microsoft.com/office/powerpoint/2010/main" val="298687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a:t>
            </a:r>
          </a:p>
          <a:p>
            <a:pPr marL="171450" indent="-171450">
              <a:buFont typeface="Arial" panose="020B0604020202020204" pitchFamily="34" charset="0"/>
              <a:buChar char="•"/>
            </a:pPr>
            <a:r>
              <a:rPr lang="en-US" dirty="0"/>
              <a:t>https://learn.microsoft.com/en-us/azure/architecture/guide/architecture-styles/big-data</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28</a:t>
            </a:fld>
            <a:endParaRPr lang="en-BY"/>
          </a:p>
        </p:txBody>
      </p:sp>
    </p:spTree>
    <p:extLst>
      <p:ext uri="{BB962C8B-B14F-4D97-AF65-F5344CB8AC3E}">
        <p14:creationId xmlns:p14="http://schemas.microsoft.com/office/powerpoint/2010/main" val="1366510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constraints: </a:t>
            </a:r>
          </a:p>
          <a:p>
            <a:pPr marL="171450" indent="-171450">
              <a:buFont typeface="Arial" panose="020B0604020202020204" pitchFamily="34" charset="0"/>
              <a:buChar char="•"/>
            </a:pPr>
            <a:r>
              <a:rPr lang="en-US" dirty="0"/>
              <a:t>https://restfulapi.net/rest-architectural-constraints/</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29</a:t>
            </a:fld>
            <a:endParaRPr lang="en-BY"/>
          </a:p>
        </p:txBody>
      </p:sp>
    </p:spTree>
    <p:extLst>
      <p:ext uri="{BB962C8B-B14F-4D97-AF65-F5344CB8AC3E}">
        <p14:creationId xmlns:p14="http://schemas.microsoft.com/office/powerpoint/2010/main" val="164230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dirty="0">
                <a:solidFill>
                  <a:srgbClr val="000000"/>
                </a:solidFill>
                <a:effectLst/>
                <a:latin typeface="+mn-lt"/>
              </a:rPr>
              <a:t>Level 0</a:t>
            </a:r>
            <a:r>
              <a:rPr lang="en-US" b="0" i="0" dirty="0">
                <a:solidFill>
                  <a:srgbClr val="000000"/>
                </a:solidFill>
                <a:effectLst/>
                <a:latin typeface="+mn-lt"/>
              </a:rPr>
              <a:t>. Essentially, what is done at this stage is using HTTP as a tunneling mechanism for your own remote interaction mechanism, usually based on Remote Procedure Invocation. Let’s consider an </a:t>
            </a:r>
            <a:r>
              <a:rPr lang="en-US" b="1" i="0" dirty="0">
                <a:solidFill>
                  <a:srgbClr val="000000"/>
                </a:solidFill>
                <a:effectLst/>
                <a:latin typeface="+mn-lt"/>
              </a:rPr>
              <a:t>example</a:t>
            </a:r>
            <a:r>
              <a:rPr lang="en-US" b="0" i="0" dirty="0">
                <a:solidFill>
                  <a:srgbClr val="000000"/>
                </a:solidFill>
                <a:effectLst/>
                <a:latin typeface="+mn-lt"/>
              </a:rPr>
              <a:t> suggested by Martin Fowler. Assume you want to book an appointment with your doctor. First, the appointment software needs to know what open slots the doctor can provide on a given date. It makes a request to the hospital appointment system to obtain that information. In a level 0 scenario, the hospital will expose a service endpoint at some URI. Then you post a document containing the request’s details to that endpoint, and the server returns a document with the requested information. The next step is to book an appointment, which can be done by posting the document to the endpoint. In case of success, a response saying the appointment is booked is received. If there is a problem (someone else booked it before you), then you’ll get an error message in the reply body.</a:t>
            </a:r>
          </a:p>
          <a:p>
            <a:pPr marL="171450" indent="-171450" algn="l">
              <a:buFont typeface="Arial" panose="020B0604020202020204" pitchFamily="34" charset="0"/>
              <a:buChar char="•"/>
            </a:pPr>
            <a:r>
              <a:rPr lang="en-US" b="1" i="0" dirty="0">
                <a:solidFill>
                  <a:srgbClr val="000000"/>
                </a:solidFill>
                <a:effectLst/>
                <a:latin typeface="+mn-lt"/>
              </a:rPr>
              <a:t>Level 1: Resources</a:t>
            </a:r>
            <a:r>
              <a:rPr lang="en-US" b="0" i="0" dirty="0">
                <a:solidFill>
                  <a:srgbClr val="000000"/>
                </a:solidFill>
                <a:effectLst/>
                <a:latin typeface="+mn-lt"/>
              </a:rPr>
              <a:t>. At this stage, rather than making all the requests to a singular service endpoint, you can start talking to individual resources. With the initial query, you might have a resource for the given doctor. The reply carries the same necessary information, but each slot is now a resource that can be addressed individually. With specific resources booking an appointment means posting to a particular slot. If it goes right, you get a similar reply. The difference is that if the appointment needs to be (i.e., to book additional tests), first you need to obtain the appointment resource, which might have a URI like http://</a:t>
            </a:r>
            <a:r>
              <a:rPr lang="en-US" b="0" i="0" dirty="0" err="1">
                <a:solidFill>
                  <a:srgbClr val="000000"/>
                </a:solidFill>
                <a:effectLst/>
                <a:latin typeface="+mn-lt"/>
              </a:rPr>
              <a:t>royalhope.nhs.uk</a:t>
            </a:r>
            <a:r>
              <a:rPr lang="en-US" b="0" i="0" dirty="0">
                <a:solidFill>
                  <a:srgbClr val="000000"/>
                </a:solidFill>
                <a:effectLst/>
                <a:latin typeface="+mn-lt"/>
              </a:rPr>
              <a:t>/slots/1234/appointment. After that, you can post to this resource.</a:t>
            </a:r>
          </a:p>
          <a:p>
            <a:pPr marL="171450" indent="-171450" algn="l">
              <a:buFont typeface="Arial" panose="020B0604020202020204" pitchFamily="34" charset="0"/>
              <a:buChar char="•"/>
            </a:pPr>
            <a:r>
              <a:rPr lang="en-US" b="1" i="0" dirty="0">
                <a:solidFill>
                  <a:srgbClr val="000000"/>
                </a:solidFill>
                <a:effectLst/>
                <a:latin typeface="+mn-lt"/>
              </a:rPr>
              <a:t>Level 2: HTTP Verbs</a:t>
            </a:r>
            <a:r>
              <a:rPr lang="en-US" b="0" i="0" dirty="0">
                <a:solidFill>
                  <a:srgbClr val="000000"/>
                </a:solidFill>
                <a:effectLst/>
                <a:latin typeface="+mn-lt"/>
              </a:rPr>
              <a:t>. Level 2 uses the HTTP verbs as closely as possible to how they are used in HTTP itself. For the list of slots, this means using GET (the use of GET for a request like this is crucial). </a:t>
            </a:r>
            <a:r>
              <a:rPr lang="en-US" dirty="0">
                <a:solidFill>
                  <a:srgbClr val="000000"/>
                </a:solidFill>
                <a:latin typeface="+mn-lt"/>
              </a:rPr>
              <a:t>GET /doctors/</a:t>
            </a:r>
            <a:r>
              <a:rPr lang="en-US" dirty="0" err="1">
                <a:solidFill>
                  <a:srgbClr val="000000"/>
                </a:solidFill>
                <a:latin typeface="+mn-lt"/>
              </a:rPr>
              <a:t>mjones</a:t>
            </a:r>
            <a:r>
              <a:rPr lang="en-US" dirty="0">
                <a:solidFill>
                  <a:srgbClr val="000000"/>
                </a:solidFill>
                <a:latin typeface="+mn-lt"/>
              </a:rPr>
              <a:t>/</a:t>
            </a:r>
            <a:r>
              <a:rPr lang="en-US" dirty="0" err="1">
                <a:solidFill>
                  <a:srgbClr val="000000"/>
                </a:solidFill>
                <a:latin typeface="+mn-lt"/>
              </a:rPr>
              <a:t>slots?date</a:t>
            </a:r>
            <a:r>
              <a:rPr lang="en-US" dirty="0">
                <a:solidFill>
                  <a:srgbClr val="000000"/>
                </a:solidFill>
                <a:latin typeface="+mn-lt"/>
              </a:rPr>
              <a:t>=20100104&amp;status=open HTTP/1.1 Host: </a:t>
            </a:r>
            <a:r>
              <a:rPr lang="en-US" dirty="0" err="1">
                <a:solidFill>
                  <a:srgbClr val="000000"/>
                </a:solidFill>
                <a:latin typeface="+mn-lt"/>
              </a:rPr>
              <a:t>royalhope.nhs.uk</a:t>
            </a:r>
            <a:r>
              <a:rPr lang="en-US" dirty="0">
                <a:solidFill>
                  <a:srgbClr val="000000"/>
                </a:solidFill>
                <a:latin typeface="+mn-lt"/>
              </a:rPr>
              <a:t> </a:t>
            </a:r>
            <a:r>
              <a:rPr lang="en-US" b="0" i="0" dirty="0">
                <a:solidFill>
                  <a:srgbClr val="000000"/>
                </a:solidFill>
                <a:effectLst/>
                <a:latin typeface="+mn-lt"/>
              </a:rPr>
              <a:t>To book an appointment, you need an HTTP verb that changes state; for example, a POST or a PUT. If it succeeds, the service replies with a response code of 201 to indicate that there’s a new resource. The 201 response includes a location attribute with a URI that the client can use to GET the current state of that resource in the future. There is also a difference if something goes wrong. Let’s imagine that someone else has booked the session. In this case, a 409 (conflict) seems the right choice to indicate that someone else has already updated the resource in an incompatible way. </a:t>
            </a:r>
          </a:p>
          <a:p>
            <a:pPr marL="171450" indent="-171450" algn="l">
              <a:buFont typeface="Arial" panose="020B0604020202020204" pitchFamily="34" charset="0"/>
              <a:buChar char="•"/>
            </a:pPr>
            <a:r>
              <a:rPr lang="en-US" b="1" i="0" dirty="0">
                <a:solidFill>
                  <a:srgbClr val="000000"/>
                </a:solidFill>
                <a:effectLst/>
                <a:latin typeface="+mn-lt"/>
              </a:rPr>
              <a:t>Level 3: Hypermedia Controls</a:t>
            </a:r>
            <a:r>
              <a:rPr lang="en-US" b="0" i="0" dirty="0">
                <a:solidFill>
                  <a:srgbClr val="000000"/>
                </a:solidFill>
                <a:effectLst/>
                <a:latin typeface="+mn-lt"/>
              </a:rPr>
              <a:t>. </a:t>
            </a:r>
            <a:r>
              <a:rPr lang="en-US" b="0" i="0">
                <a:solidFill>
                  <a:srgbClr val="000000"/>
                </a:solidFill>
                <a:effectLst/>
                <a:latin typeface="+mn-lt"/>
              </a:rPr>
              <a:t>The </a:t>
            </a:r>
            <a:r>
              <a:rPr lang="en-US" b="0" i="0" dirty="0">
                <a:solidFill>
                  <a:srgbClr val="000000"/>
                </a:solidFill>
                <a:effectLst/>
                <a:latin typeface="+mn-lt"/>
              </a:rPr>
              <a:t>final level introduces the HATEOAS (Hypertext As The Engine Of Application State) acronym. You can begin with the same GET that you have received in Level 2. This time the response has a new element: each slot now has a link element that contains a URI to tell how to book an appointment. Hypermedia controls tell what can be done next and the URI of the resource you need to manipulate to do it. In this case, the response to your POST will contain several hypermedia controls for different things to do next.</a:t>
            </a:r>
            <a:endParaRPr lang="en-US" dirty="0"/>
          </a:p>
          <a:p>
            <a:endParaRPr lang="en-US" dirty="0"/>
          </a:p>
          <a:p>
            <a:r>
              <a:rPr lang="en-US" dirty="0"/>
              <a:t>Source: </a:t>
            </a:r>
          </a:p>
          <a:p>
            <a:pPr marL="171450" indent="-171450">
              <a:buFont typeface="Arial" panose="020B0604020202020204" pitchFamily="34" charset="0"/>
              <a:buChar char="•"/>
            </a:pPr>
            <a:r>
              <a:rPr lang="en-US" dirty="0"/>
              <a:t>https://martinfowler.com/articles/richardsonMaturityModel.html</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30</a:t>
            </a:fld>
            <a:endParaRPr lang="en-BY"/>
          </a:p>
        </p:txBody>
      </p:sp>
    </p:spTree>
    <p:extLst>
      <p:ext uri="{BB962C8B-B14F-4D97-AF65-F5344CB8AC3E}">
        <p14:creationId xmlns:p14="http://schemas.microsoft.com/office/powerpoint/2010/main" val="810408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with the group their experience with the “new wave” styles and less commonly used today such as SOA.</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31</a:t>
            </a:fld>
            <a:endParaRPr lang="en-BY"/>
          </a:p>
        </p:txBody>
      </p:sp>
    </p:spTree>
    <p:extLst>
      <p:ext uri="{BB962C8B-B14F-4D97-AF65-F5344CB8AC3E}">
        <p14:creationId xmlns:p14="http://schemas.microsoft.com/office/powerpoint/2010/main" val="252394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32</a:t>
            </a:fld>
            <a:endParaRPr lang="en-BY"/>
          </a:p>
        </p:txBody>
      </p:sp>
    </p:spTree>
    <p:extLst>
      <p:ext uri="{BB962C8B-B14F-4D97-AF65-F5344CB8AC3E}">
        <p14:creationId xmlns:p14="http://schemas.microsoft.com/office/powerpoint/2010/main" val="3926315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33</a:t>
            </a:fld>
            <a:endParaRPr lang="en-BY"/>
          </a:p>
        </p:txBody>
      </p:sp>
    </p:spTree>
    <p:extLst>
      <p:ext uri="{BB962C8B-B14F-4D97-AF65-F5344CB8AC3E}">
        <p14:creationId xmlns:p14="http://schemas.microsoft.com/office/powerpoint/2010/main" val="382979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49577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dirty="0"/>
              <a:t>Sources:</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sng" dirty="0">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https://docs.microsoft.com/en-us/azure/architecture/patterns/cqrs</a:t>
            </a:r>
            <a:endParaRPr lang="en-US" u="sng" dirty="0">
              <a:effectLst/>
              <a:ea typeface="Calibri" panose="020F0502020204030204" pitchFamily="34" charset="0"/>
              <a:cs typeface="Times New Roman" panose="02020603050405020304" pitchFamily="18" charset="0"/>
            </a:endParaRP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extLst>
                    <a:ext uri="{A12FA001-AC4F-418D-AE19-62706E023703}">
                      <ahyp:hlinkClr xmlns:ahyp="http://schemas.microsoft.com/office/drawing/2018/hyperlinkcolor" val="tx"/>
                    </a:ext>
                  </a:extLst>
                </a:hlinkClick>
              </a:rPr>
              <a:t>http://udidahan.com/2009/12/09/clarified-cqrs/</a:t>
            </a:r>
            <a:r>
              <a:rPr lang="en-US" dirty="0"/>
              <a:t> </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34</a:t>
            </a:fld>
            <a:endParaRPr lang="en-BY"/>
          </a:p>
        </p:txBody>
      </p:sp>
    </p:spTree>
    <p:extLst>
      <p:ext uri="{BB962C8B-B14F-4D97-AF65-F5344CB8AC3E}">
        <p14:creationId xmlns:p14="http://schemas.microsoft.com/office/powerpoint/2010/main" val="216440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Varela Round" panose="020F0502020204030204" pitchFamily="34" charset="0"/>
              </a:rPr>
              <a:t>Consider the following points when deciding how to implement this pattern:</a:t>
            </a:r>
          </a:p>
          <a:p>
            <a:pPr marL="171450" indent="-171450" algn="l">
              <a:buFont typeface="Arial" panose="020B0604020202020204" pitchFamily="34" charset="0"/>
              <a:buChar char="•"/>
            </a:pPr>
            <a:r>
              <a:rPr lang="en-US" b="0" i="0" dirty="0">
                <a:solidFill>
                  <a:srgbClr val="666666"/>
                </a:solidFill>
                <a:effectLst/>
                <a:latin typeface="Varela Round" panose="020F0502020204030204" pitchFamily="34" charset="0"/>
              </a:rPr>
              <a:t>Dividing the data store into separate physical stores for read and write operations can increase the performance and security of a system, but it can add complexity in terms of resiliency and eventual consistency. The read model store must be updated to reflect changes to the write model store, and it can be difficult to detect when a user has issued a request based on stale read data, which means that the operation can't be completed.</a:t>
            </a:r>
          </a:p>
          <a:p>
            <a:pPr marL="171450" indent="-171450" algn="l">
              <a:buFont typeface="Arial" panose="020B0604020202020204" pitchFamily="34" charset="0"/>
              <a:buChar char="•"/>
            </a:pPr>
            <a:r>
              <a:rPr lang="en-US" b="0" i="0" dirty="0">
                <a:solidFill>
                  <a:srgbClr val="666666"/>
                </a:solidFill>
                <a:effectLst/>
                <a:latin typeface="Varela Round" panose="020F0502020204030204" pitchFamily="34" charset="0"/>
              </a:rPr>
              <a:t>Consider applying CQRS to limited sections of your system where it will be most valuable.</a:t>
            </a:r>
          </a:p>
          <a:p>
            <a:pPr marL="171450" indent="-171450" algn="l">
              <a:buFont typeface="Arial" panose="020B0604020202020204" pitchFamily="34" charset="0"/>
              <a:buChar char="•"/>
            </a:pPr>
            <a:r>
              <a:rPr lang="en-US" b="0" i="0" dirty="0">
                <a:solidFill>
                  <a:srgbClr val="666666"/>
                </a:solidFill>
                <a:effectLst/>
                <a:latin typeface="Varela Round" panose="020F0502020204030204" pitchFamily="34" charset="0"/>
              </a:rPr>
              <a:t>A typical approach to deploying eventual consistency is to use event sourcing in conjunction with CQRS so that the write model is an append-only stream of events driven by execution of commands. These events are used to update materialized views that act as the read model.</a:t>
            </a:r>
          </a:p>
        </p:txBody>
      </p:sp>
      <p:sp>
        <p:nvSpPr>
          <p:cNvPr id="4" name="Slide Number Placeholder 3"/>
          <p:cNvSpPr>
            <a:spLocks noGrp="1"/>
          </p:cNvSpPr>
          <p:nvPr>
            <p:ph type="sldNum" sz="quarter" idx="5"/>
          </p:nvPr>
        </p:nvSpPr>
        <p:spPr/>
        <p:txBody>
          <a:bodyPr/>
          <a:lstStyle/>
          <a:p>
            <a:fld id="{12EED810-9368-3642-AB6E-6D390B3DD3B8}" type="slidenum">
              <a:rPr lang="en-BY" smtClean="0"/>
              <a:t>35</a:t>
            </a:fld>
            <a:endParaRPr lang="en-BY"/>
          </a:p>
        </p:txBody>
      </p:sp>
    </p:spTree>
    <p:extLst>
      <p:ext uri="{BB962C8B-B14F-4D97-AF65-F5344CB8AC3E}">
        <p14:creationId xmlns:p14="http://schemas.microsoft.com/office/powerpoint/2010/main" val="912031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b="0" i="0" dirty="0">
                <a:solidFill>
                  <a:srgbClr val="171717"/>
                </a:solidFill>
                <a:effectLst/>
                <a:latin typeface="+mn-lt"/>
              </a:rPr>
              <a:t>The Event Sourcing pattern provides the following advantages:</a:t>
            </a:r>
            <a:endParaRPr lang="en-US" sz="900" b="1" i="0" kern="1200" dirty="0">
              <a:effectLst/>
              <a:latin typeface="+mn-lt"/>
              <a:ea typeface="+mn-ea"/>
              <a:cs typeface="+mn-cs"/>
            </a:endParaRPr>
          </a:p>
          <a:p>
            <a:pPr marL="171450" indent="-171450">
              <a:lnSpc>
                <a:spcPct val="100000"/>
              </a:lnSpc>
              <a:buFont typeface="Arial" panose="020B0604020202020204" pitchFamily="34" charset="0"/>
              <a:buChar char="•"/>
            </a:pPr>
            <a:r>
              <a:rPr lang="en-US" sz="900" b="1" i="0" kern="1200" dirty="0">
                <a:effectLst/>
                <a:latin typeface="+mn-lt"/>
                <a:ea typeface="+mn-ea"/>
                <a:cs typeface="+mn-cs"/>
              </a:rPr>
              <a:t>Events are immutable</a:t>
            </a:r>
            <a:r>
              <a:rPr lang="en-US" sz="900" b="0" i="0" kern="1200" dirty="0">
                <a:effectLst/>
                <a:latin typeface="+mn-lt"/>
                <a:ea typeface="+mn-ea"/>
                <a:cs typeface="+mn-cs"/>
              </a:rPr>
              <a:t> and can be stored using an append-only operation. The user interface, workflow, or process that initiated an event can continue, and tasks that handle the events can run in the background. This, combined with the fact that there's no contention during the processing of transactions, can vastly improve performance and scalability for applications, especially for the presentation level or user interface.</a:t>
            </a:r>
          </a:p>
          <a:p>
            <a:pPr marL="171450" indent="-171450">
              <a:lnSpc>
                <a:spcPct val="100000"/>
              </a:lnSpc>
              <a:buFont typeface="Arial" panose="020B0604020202020204" pitchFamily="34" charset="0"/>
              <a:buChar char="•"/>
            </a:pPr>
            <a:r>
              <a:rPr lang="en-US" sz="900" b="1" i="0" kern="1200" dirty="0">
                <a:effectLst/>
                <a:latin typeface="+mn-lt"/>
                <a:ea typeface="+mn-ea"/>
                <a:cs typeface="+mn-cs"/>
              </a:rPr>
              <a:t>Events are simple objects that describe some action that occurred</a:t>
            </a:r>
            <a:r>
              <a:rPr lang="en-US" sz="900" b="0" i="0" kern="1200" dirty="0">
                <a:effectLst/>
                <a:latin typeface="+mn-lt"/>
                <a:ea typeface="+mn-ea"/>
                <a:cs typeface="+mn-cs"/>
              </a:rPr>
              <a:t>, together with any associated data required to describe the action represented by the event. Events don't directly update a data store. They're simply recorded for handling at the appropriate time. This can simplify implementation and management.</a:t>
            </a:r>
          </a:p>
          <a:p>
            <a:pPr marL="171450" indent="-171450">
              <a:lnSpc>
                <a:spcPct val="100000"/>
              </a:lnSpc>
              <a:buFont typeface="Arial" panose="020B0604020202020204" pitchFamily="34" charset="0"/>
              <a:buChar char="•"/>
            </a:pPr>
            <a:r>
              <a:rPr lang="en-US" sz="900" b="1" i="0" kern="1200" dirty="0">
                <a:effectLst/>
                <a:latin typeface="+mn-lt"/>
                <a:ea typeface="+mn-ea"/>
                <a:cs typeface="+mn-cs"/>
              </a:rPr>
              <a:t>Events typically have meaning for a domain expert</a:t>
            </a:r>
            <a:r>
              <a:rPr lang="en-US" sz="900" b="0" i="0" kern="1200" dirty="0">
                <a:effectLst/>
                <a:latin typeface="+mn-lt"/>
                <a:ea typeface="+mn-ea"/>
                <a:cs typeface="+mn-cs"/>
              </a:rPr>
              <a:t>, whereas </a:t>
            </a:r>
            <a:r>
              <a:rPr lang="en-US" sz="900" b="0" i="0" u="sng" kern="1200" dirty="0">
                <a:effectLst/>
                <a:latin typeface="+mn-lt"/>
                <a:ea typeface="+mn-ea"/>
                <a:cs typeface="+mn-cs"/>
                <a:hlinkClick r:id="rId3">
                  <a:extLst>
                    <a:ext uri="{A12FA001-AC4F-418D-AE19-62706E023703}">
                      <ahyp:hlinkClr xmlns:ahyp="http://schemas.microsoft.com/office/drawing/2018/hyperlinkcolor" val="tx"/>
                    </a:ext>
                  </a:extLst>
                </a:hlinkClick>
              </a:rPr>
              <a:t>object-relational impedance mismatch</a:t>
            </a:r>
            <a:r>
              <a:rPr lang="en-US" sz="900" b="0" i="0" u="sng" kern="1200" dirty="0">
                <a:effectLst/>
                <a:latin typeface="+mn-lt"/>
                <a:ea typeface="+mn-ea"/>
                <a:cs typeface="+mn-cs"/>
              </a:rPr>
              <a:t> </a:t>
            </a:r>
            <a:r>
              <a:rPr lang="en-US" sz="900" b="0" i="0" kern="1200" dirty="0">
                <a:effectLst/>
                <a:latin typeface="+mn-lt"/>
                <a:ea typeface="+mn-ea"/>
                <a:cs typeface="+mn-cs"/>
              </a:rPr>
              <a:t>can make complex database tables hard to understand. Tables are artificial constructs that represent the current state of the system, not the events that occurred.</a:t>
            </a:r>
          </a:p>
          <a:p>
            <a:pPr marL="171450" indent="-171450">
              <a:lnSpc>
                <a:spcPct val="100000"/>
              </a:lnSpc>
              <a:buFont typeface="Arial" panose="020B0604020202020204" pitchFamily="34" charset="0"/>
              <a:buChar char="•"/>
            </a:pPr>
            <a:r>
              <a:rPr lang="en-US" sz="900" b="1" i="0" kern="1200" dirty="0">
                <a:effectLst/>
                <a:latin typeface="+mn-lt"/>
                <a:ea typeface="+mn-ea"/>
                <a:cs typeface="+mn-cs"/>
              </a:rPr>
              <a:t>Event sourcing can help prevent concurrent updates </a:t>
            </a:r>
            <a:r>
              <a:rPr lang="en-US" sz="900" b="0" i="0" kern="1200" dirty="0">
                <a:effectLst/>
                <a:latin typeface="+mn-lt"/>
                <a:ea typeface="+mn-ea"/>
                <a:cs typeface="+mn-cs"/>
              </a:rPr>
              <a:t>from causing conflicts because it avoids the requirement to directly update objects in the data store. However, the domain model must still be designed to protect itself from requests that might result in an inconsistent state.</a:t>
            </a:r>
          </a:p>
          <a:p>
            <a:pPr marL="171450" indent="-171450">
              <a:lnSpc>
                <a:spcPct val="100000"/>
              </a:lnSpc>
              <a:buFont typeface="Arial" panose="020B0604020202020204" pitchFamily="34" charset="0"/>
              <a:buChar char="•"/>
            </a:pPr>
            <a:r>
              <a:rPr lang="en-US" sz="900" b="0" i="0" kern="1200" dirty="0">
                <a:effectLst/>
                <a:latin typeface="+mn-lt"/>
                <a:ea typeface="+mn-ea"/>
                <a:cs typeface="+mn-cs"/>
              </a:rPr>
              <a:t>The append-only storage of events</a:t>
            </a:r>
            <a:r>
              <a:rPr lang="en-US" sz="900" b="1" i="0" kern="1200" dirty="0">
                <a:effectLst/>
                <a:latin typeface="+mn-lt"/>
                <a:ea typeface="+mn-ea"/>
                <a:cs typeface="+mn-cs"/>
              </a:rPr>
              <a:t> provides an audit trail</a:t>
            </a:r>
            <a:r>
              <a:rPr lang="en-US" sz="900" b="0" i="0" kern="1200" dirty="0">
                <a:effectLst/>
                <a:latin typeface="+mn-lt"/>
                <a:ea typeface="+mn-ea"/>
                <a:cs typeface="+mn-cs"/>
              </a:rPr>
              <a:t> that can be used to monitor actions taken against a data store, regenerate the current state as materialized views or projections by replaying the events at any time, and assist in testing and debugging the system. In addition, the requirement to use compensating events to cancel changes provides a history of changes that were reversed, which wouldn't be the case if the model simply stored the current state. The list of events can also be used to analyze application performance and detect user behavior trends, or to obtain other useful business information.</a:t>
            </a:r>
          </a:p>
          <a:p>
            <a:pPr marL="171450" indent="-171450">
              <a:lnSpc>
                <a:spcPct val="100000"/>
              </a:lnSpc>
              <a:buFont typeface="Arial" panose="020B0604020202020204" pitchFamily="34" charset="0"/>
              <a:buChar char="•"/>
            </a:pPr>
            <a:r>
              <a:rPr lang="en-US" sz="900" b="0" i="0" kern="1200" dirty="0">
                <a:effectLst/>
                <a:latin typeface="+mn-lt"/>
                <a:ea typeface="+mn-ea"/>
                <a:cs typeface="+mn-cs"/>
              </a:rPr>
              <a:t>The event store raises events, and tasks perform operations in response to those events. This decoupling of the tasks from the events provides </a:t>
            </a:r>
            <a:r>
              <a:rPr lang="en-US" sz="900" b="1" i="0" kern="1200" dirty="0">
                <a:effectLst/>
                <a:latin typeface="+mn-lt"/>
                <a:ea typeface="+mn-ea"/>
                <a:cs typeface="+mn-cs"/>
              </a:rPr>
              <a:t>flexibility </a:t>
            </a:r>
            <a:r>
              <a:rPr lang="en-US" sz="900" b="0" i="0" kern="1200" dirty="0">
                <a:effectLst/>
                <a:latin typeface="+mn-lt"/>
                <a:ea typeface="+mn-ea"/>
                <a:cs typeface="+mn-cs"/>
              </a:rPr>
              <a:t>and</a:t>
            </a:r>
            <a:r>
              <a:rPr lang="en-US" sz="900" b="1" i="0" kern="1200" dirty="0">
                <a:effectLst/>
                <a:latin typeface="+mn-lt"/>
                <a:ea typeface="+mn-ea"/>
                <a:cs typeface="+mn-cs"/>
              </a:rPr>
              <a:t> extensibility</a:t>
            </a:r>
            <a:r>
              <a:rPr lang="en-US" sz="900" b="0" i="0" kern="1200" dirty="0">
                <a:effectLst/>
                <a:latin typeface="+mn-lt"/>
                <a:ea typeface="+mn-ea"/>
                <a:cs typeface="+mn-cs"/>
              </a:rPr>
              <a:t>. Tasks know about the type of event and the event data, but not about the operation that triggered the event. In addition, multiple tasks can handle each event. This enables easy integration with other services and systems that only listen for new events raised by the event store. However, the event sourcing events tend to be very low level, and it might be necessary to generate specific integration events instead.</a:t>
            </a:r>
          </a:p>
        </p:txBody>
      </p:sp>
      <p:sp>
        <p:nvSpPr>
          <p:cNvPr id="4" name="Slide Number Placeholder 3"/>
          <p:cNvSpPr>
            <a:spLocks noGrp="1"/>
          </p:cNvSpPr>
          <p:nvPr>
            <p:ph type="sldNum" sz="quarter" idx="5"/>
          </p:nvPr>
        </p:nvSpPr>
        <p:spPr/>
        <p:txBody>
          <a:bodyPr/>
          <a:lstStyle/>
          <a:p>
            <a:fld id="{12EED810-9368-3642-AB6E-6D390B3DD3B8}" type="slidenum">
              <a:rPr lang="en-BY" smtClean="0"/>
              <a:t>36</a:t>
            </a:fld>
            <a:endParaRPr lang="en-BY"/>
          </a:p>
        </p:txBody>
      </p:sp>
    </p:spTree>
    <p:extLst>
      <p:ext uri="{BB962C8B-B14F-4D97-AF65-F5344CB8AC3E}">
        <p14:creationId xmlns:p14="http://schemas.microsoft.com/office/powerpoint/2010/main" val="130853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800"/>
              </a:spcAft>
              <a:buClrTx/>
              <a:buSzTx/>
              <a:buFontTx/>
              <a:buNone/>
              <a:tabLst/>
              <a:defRPr/>
            </a:pPr>
            <a:r>
              <a:rPr lang="en-US" dirty="0"/>
              <a:t>Source:</a:t>
            </a:r>
          </a:p>
          <a:p>
            <a:pPr marL="171450" marR="0" indent="-171450">
              <a:lnSpc>
                <a:spcPct val="100000"/>
              </a:lnSpc>
              <a:spcBef>
                <a:spcPts val="0"/>
              </a:spcBef>
              <a:spcAft>
                <a:spcPts val="800"/>
              </a:spcAft>
              <a:buFont typeface="Arial" panose="020B0604020202020204" pitchFamily="34" charset="0"/>
              <a:buChar char="•"/>
            </a:pPr>
            <a:r>
              <a:rPr lang="en-US" sz="900" u="sng" dirty="0">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https://docs.microsoft.com/en-us/azure/architecture/patterns/sharding</a:t>
            </a:r>
            <a:endParaRPr lang="en-US" sz="900" dirty="0">
              <a:effectLst/>
              <a:ea typeface="Calibri" panose="020F0502020204030204" pitchFamily="34" charset="0"/>
              <a:cs typeface="Times New Roman" panose="02020603050405020304" pitchFamily="18" charset="0"/>
            </a:endParaRP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37</a:t>
            </a:fld>
            <a:endParaRPr lang="en-BY"/>
          </a:p>
        </p:txBody>
      </p:sp>
    </p:spTree>
    <p:extLst>
      <p:ext uri="{BB962C8B-B14F-4D97-AF65-F5344CB8AC3E}">
        <p14:creationId xmlns:p14="http://schemas.microsoft.com/office/powerpoint/2010/main" val="3322566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38</a:t>
            </a:fld>
            <a:endParaRPr lang="en-BY"/>
          </a:p>
        </p:txBody>
      </p:sp>
    </p:spTree>
    <p:extLst>
      <p:ext uri="{BB962C8B-B14F-4D97-AF65-F5344CB8AC3E}">
        <p14:creationId xmlns:p14="http://schemas.microsoft.com/office/powerpoint/2010/main" val="689281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900" kern="1200" dirty="0">
                <a:solidFill>
                  <a:schemeClr val="tx1"/>
                </a:solidFill>
                <a:effectLst/>
                <a:latin typeface="+mn-lt"/>
                <a:ea typeface="+mn-ea"/>
                <a:cs typeface="+mn-cs"/>
              </a:rPr>
              <a:t>Patterns following this slide are part of the ‘Messaging’ integration approach.</a:t>
            </a:r>
          </a:p>
        </p:txBody>
      </p:sp>
      <p:sp>
        <p:nvSpPr>
          <p:cNvPr id="4" name="Slide Number Placeholder 3"/>
          <p:cNvSpPr>
            <a:spLocks noGrp="1"/>
          </p:cNvSpPr>
          <p:nvPr>
            <p:ph type="sldNum" sz="quarter" idx="5"/>
          </p:nvPr>
        </p:nvSpPr>
        <p:spPr/>
        <p:txBody>
          <a:bodyPr/>
          <a:lstStyle/>
          <a:p>
            <a:fld id="{12EED810-9368-3642-AB6E-6D390B3DD3B8}" type="slidenum">
              <a:rPr lang="en-BY" smtClean="0"/>
              <a:t>39</a:t>
            </a:fld>
            <a:endParaRPr lang="en-BY"/>
          </a:p>
        </p:txBody>
      </p:sp>
    </p:spTree>
    <p:extLst>
      <p:ext uri="{BB962C8B-B14F-4D97-AF65-F5344CB8AC3E}">
        <p14:creationId xmlns:p14="http://schemas.microsoft.com/office/powerpoint/2010/main" val="1419575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40</a:t>
            </a:fld>
            <a:endParaRPr lang="en-BY"/>
          </a:p>
        </p:txBody>
      </p:sp>
    </p:spTree>
    <p:extLst>
      <p:ext uri="{BB962C8B-B14F-4D97-AF65-F5344CB8AC3E}">
        <p14:creationId xmlns:p14="http://schemas.microsoft.com/office/powerpoint/2010/main" val="589864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41</a:t>
            </a:fld>
            <a:endParaRPr lang="en-BY"/>
          </a:p>
        </p:txBody>
      </p:sp>
    </p:spTree>
    <p:extLst>
      <p:ext uri="{BB962C8B-B14F-4D97-AF65-F5344CB8AC3E}">
        <p14:creationId xmlns:p14="http://schemas.microsoft.com/office/powerpoint/2010/main" val="2511207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42</a:t>
            </a:fld>
            <a:endParaRPr lang="en-BY"/>
          </a:p>
        </p:txBody>
      </p:sp>
    </p:spTree>
    <p:extLst>
      <p:ext uri="{BB962C8B-B14F-4D97-AF65-F5344CB8AC3E}">
        <p14:creationId xmlns:p14="http://schemas.microsoft.com/office/powerpoint/2010/main" val="3386445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43</a:t>
            </a:fld>
            <a:endParaRPr lang="en-BY"/>
          </a:p>
        </p:txBody>
      </p:sp>
    </p:spTree>
    <p:extLst>
      <p:ext uri="{BB962C8B-B14F-4D97-AF65-F5344CB8AC3E}">
        <p14:creationId xmlns:p14="http://schemas.microsoft.com/office/powerpoint/2010/main" val="154056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charset="0"/>
              <a:buNone/>
            </a:pPr>
            <a:endParaRPr lang="en-US" b="0" i="0" kern="1200" dirty="0">
              <a:effectLst/>
              <a:latin typeface="+mn-lt"/>
              <a:ea typeface="+mn-ea"/>
              <a:cs typeface="+mn-cs"/>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15</a:t>
            </a:fld>
            <a:endParaRPr lang="en-BY"/>
          </a:p>
        </p:txBody>
      </p:sp>
    </p:spTree>
    <p:extLst>
      <p:ext uri="{BB962C8B-B14F-4D97-AF65-F5344CB8AC3E}">
        <p14:creationId xmlns:p14="http://schemas.microsoft.com/office/powerpoint/2010/main" val="2052794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44</a:t>
            </a:fld>
            <a:endParaRPr lang="en-BY"/>
          </a:p>
        </p:txBody>
      </p:sp>
    </p:spTree>
    <p:extLst>
      <p:ext uri="{BB962C8B-B14F-4D97-AF65-F5344CB8AC3E}">
        <p14:creationId xmlns:p14="http://schemas.microsoft.com/office/powerpoint/2010/main" val="1107372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sz="900"/>
          </a:p>
        </p:txBody>
      </p:sp>
      <p:sp>
        <p:nvSpPr>
          <p:cNvPr id="4" name="Slide Number Placeholder 3"/>
          <p:cNvSpPr>
            <a:spLocks noGrp="1"/>
          </p:cNvSpPr>
          <p:nvPr>
            <p:ph type="sldNum" sz="quarter" idx="5"/>
          </p:nvPr>
        </p:nvSpPr>
        <p:spPr/>
        <p:txBody>
          <a:bodyPr/>
          <a:lstStyle/>
          <a:p>
            <a:fld id="{12EED810-9368-3642-AB6E-6D390B3DD3B8}" type="slidenum">
              <a:rPr lang="en-BY" smtClean="0"/>
              <a:t>45</a:t>
            </a:fld>
            <a:endParaRPr lang="en-BY"/>
          </a:p>
        </p:txBody>
      </p:sp>
    </p:spTree>
    <p:extLst>
      <p:ext uri="{BB962C8B-B14F-4D97-AF65-F5344CB8AC3E}">
        <p14:creationId xmlns:p14="http://schemas.microsoft.com/office/powerpoint/2010/main" val="415725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46</a:t>
            </a:fld>
            <a:endParaRPr lang="en-BY"/>
          </a:p>
        </p:txBody>
      </p:sp>
    </p:spTree>
    <p:extLst>
      <p:ext uri="{BB962C8B-B14F-4D97-AF65-F5344CB8AC3E}">
        <p14:creationId xmlns:p14="http://schemas.microsoft.com/office/powerpoint/2010/main" val="378213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12EED810-9368-3642-AB6E-6D390B3DD3B8}" type="slidenum">
              <a:rPr lang="en-BY" smtClean="0"/>
              <a:t>47</a:t>
            </a:fld>
            <a:endParaRPr lang="en-BY"/>
          </a:p>
        </p:txBody>
      </p:sp>
    </p:spTree>
    <p:extLst>
      <p:ext uri="{BB962C8B-B14F-4D97-AF65-F5344CB8AC3E}">
        <p14:creationId xmlns:p14="http://schemas.microsoft.com/office/powerpoint/2010/main" val="282575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US" b="0" i="0" kern="1200" dirty="0">
                <a:effectLst/>
              </a:rPr>
              <a:t>Considerations:</a:t>
            </a:r>
          </a:p>
          <a:p>
            <a:pPr marL="171450" indent="-171450">
              <a:lnSpc>
                <a:spcPct val="100000"/>
              </a:lnSpc>
              <a:buFont typeface="Arial" panose="020B0604020202020204" pitchFamily="34" charset="0"/>
              <a:buChar char="•"/>
            </a:pPr>
            <a:r>
              <a:rPr lang="en-US" b="0" i="0" kern="1200" dirty="0">
                <a:effectLst/>
              </a:rPr>
              <a:t>The dividing line between different parts of the system must be clearly discernable. And the boundary must be respected, dividing the system into discrete parts. The clear separation between parts of the system is important to keep errors contained, which is the primary reason for dividing the system at all.</a:t>
            </a:r>
          </a:p>
          <a:p>
            <a:pPr marL="171450" indent="-171450">
              <a:lnSpc>
                <a:spcPct val="100000"/>
              </a:lnSpc>
              <a:buFont typeface="Arial" panose="020B0604020202020204" pitchFamily="34" charset="0"/>
              <a:buChar char="•"/>
            </a:pPr>
            <a:r>
              <a:rPr lang="en-US" b="0" i="0" kern="1200" dirty="0">
                <a:effectLst/>
              </a:rPr>
              <a:t>The units of mitigation are run time entities because error handling is done during execution.</a:t>
            </a:r>
          </a:p>
          <a:p>
            <a:pPr marL="171450" indent="-171450">
              <a:lnSpc>
                <a:spcPct val="100000"/>
              </a:lnSpc>
              <a:buFont typeface="Arial" panose="020B0604020202020204" pitchFamily="34" charset="0"/>
              <a:buChar char="•"/>
            </a:pPr>
            <a:r>
              <a:rPr lang="en-US" b="0" i="0" kern="1200" dirty="0">
                <a:effectLst/>
              </a:rPr>
              <a:t>The division of the system into units of mitigation should also consider the recovery and mitigation techniques available to it.</a:t>
            </a:r>
          </a:p>
          <a:p>
            <a:pPr marL="171450" indent="-171450">
              <a:lnSpc>
                <a:spcPct val="100000"/>
              </a:lnSpc>
              <a:buFont typeface="Arial" panose="020B0604020202020204" pitchFamily="34" charset="0"/>
              <a:buChar char="•"/>
            </a:pPr>
            <a:r>
              <a:rPr lang="en-US" b="0" i="0" kern="1200" dirty="0">
                <a:effectLst/>
              </a:rPr>
              <a:t>The units of mitigation must be barriers to errors. The boundaries and implementation of the units of mitigation must prevent errors from being communicated outside the boundary.</a:t>
            </a:r>
          </a:p>
          <a:p>
            <a:pPr>
              <a:lnSpc>
                <a:spcPct val="100000"/>
              </a:lnSpc>
            </a:pPr>
            <a:endParaRPr lang="en-US" b="0" i="0" kern="1200" dirty="0">
              <a:effectLst/>
            </a:endParaRPr>
          </a:p>
          <a:p>
            <a:pPr>
              <a:lnSpc>
                <a:spcPct val="100000"/>
              </a:lnSpc>
            </a:pPr>
            <a:r>
              <a:rPr lang="en-US" b="0" i="0" kern="1200" dirty="0">
                <a:effectLst/>
              </a:rPr>
              <a:t>Similar pattern:</a:t>
            </a:r>
          </a:p>
          <a:p>
            <a:pPr marL="171450" indent="-171450">
              <a:lnSpc>
                <a:spcPct val="100000"/>
              </a:lnSpc>
              <a:buFont typeface="Arial" panose="020B0604020202020204" pitchFamily="34" charset="0"/>
              <a:buChar char="•"/>
            </a:pPr>
            <a:r>
              <a:rPr lang="en-US" b="0" i="0" kern="1200" dirty="0">
                <a:effectLst/>
              </a:rPr>
              <a:t>https://</a:t>
            </a:r>
            <a:r>
              <a:rPr lang="en-US" b="0" i="0" kern="1200" dirty="0" err="1">
                <a:effectLst/>
              </a:rPr>
              <a:t>learn.microsoft.com</a:t>
            </a:r>
            <a:r>
              <a:rPr lang="en-US" b="0" i="0" kern="1200" dirty="0">
                <a:effectLst/>
              </a:rPr>
              <a:t>/</a:t>
            </a:r>
            <a:r>
              <a:rPr lang="en-US" b="0" i="0" kern="1200" dirty="0" err="1">
                <a:effectLst/>
              </a:rPr>
              <a:t>en</a:t>
            </a:r>
            <a:r>
              <a:rPr lang="en-US" b="0" i="0" kern="1200" dirty="0">
                <a:effectLst/>
              </a:rPr>
              <a:t>-us/azure/architecture/patterns/bulkhead</a:t>
            </a:r>
          </a:p>
        </p:txBody>
      </p:sp>
      <p:sp>
        <p:nvSpPr>
          <p:cNvPr id="4" name="Slide Number Placeholder 3"/>
          <p:cNvSpPr>
            <a:spLocks noGrp="1"/>
          </p:cNvSpPr>
          <p:nvPr>
            <p:ph type="sldNum" sz="quarter" idx="5"/>
          </p:nvPr>
        </p:nvSpPr>
        <p:spPr/>
        <p:txBody>
          <a:bodyPr/>
          <a:lstStyle/>
          <a:p>
            <a:fld id="{12EED810-9368-3642-AB6E-6D390B3DD3B8}" type="slidenum">
              <a:rPr lang="en-BY" smtClean="0"/>
              <a:t>48</a:t>
            </a:fld>
            <a:endParaRPr lang="en-BY"/>
          </a:p>
        </p:txBody>
      </p:sp>
    </p:spTree>
    <p:extLst>
      <p:ext uri="{BB962C8B-B14F-4D97-AF65-F5344CB8AC3E}">
        <p14:creationId xmlns:p14="http://schemas.microsoft.com/office/powerpoint/2010/main" val="1159171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effectLst/>
              </a:rPr>
              <a:t>Consider three types of redundancy: </a:t>
            </a:r>
            <a:r>
              <a:rPr lang="en-US" b="1" dirty="0">
                <a:effectLst/>
              </a:rPr>
              <a:t>spatial</a:t>
            </a:r>
            <a:r>
              <a:rPr lang="en-US" dirty="0">
                <a:effectLst/>
              </a:rPr>
              <a:t>, </a:t>
            </a:r>
            <a:r>
              <a:rPr lang="en-US" b="1" dirty="0">
                <a:effectLst/>
              </a:rPr>
              <a:t>temporal</a:t>
            </a:r>
            <a:r>
              <a:rPr lang="en-US" dirty="0">
                <a:effectLst/>
              </a:rPr>
              <a:t>, and </a:t>
            </a:r>
            <a:r>
              <a:rPr lang="en-US" b="1" dirty="0">
                <a:effectLst/>
              </a:rPr>
              <a:t>informational</a:t>
            </a:r>
            <a:r>
              <a:rPr lang="en-US" dirty="0">
                <a:effectLst/>
              </a:rPr>
              <a:t>. </a:t>
            </a:r>
          </a:p>
          <a:p>
            <a:pPr marL="285750" indent="-285750">
              <a:lnSpc>
                <a:spcPct val="100000"/>
              </a:lnSpc>
              <a:buFont typeface="Arial" panose="020B0604020202020204" pitchFamily="34" charset="0"/>
              <a:buChar char="•"/>
            </a:pPr>
            <a:r>
              <a:rPr lang="en-US" b="1" dirty="0">
                <a:effectLst/>
              </a:rPr>
              <a:t>Spatial</a:t>
            </a:r>
            <a:r>
              <a:rPr lang="en-US" dirty="0"/>
              <a:t> redundancy is present when the system has multiple copies (in different places) that are redundant, which provides alternatives that may be selected with minimal unavailability. It is easy to understand and visualize </a:t>
            </a:r>
            <a:r>
              <a:rPr lang="en-US" b="1" dirty="0">
                <a:effectLst/>
              </a:rPr>
              <a:t>spatial</a:t>
            </a:r>
            <a:r>
              <a:rPr lang="en-US" dirty="0"/>
              <a:t> redundancy in terms of hardware: multiple copies of the hardware platform.</a:t>
            </a:r>
          </a:p>
          <a:p>
            <a:pPr marL="285750" indent="-285750">
              <a:lnSpc>
                <a:spcPct val="100000"/>
              </a:lnSpc>
              <a:buFont typeface="Arial" panose="020B0604020202020204" pitchFamily="34" charset="0"/>
              <a:buChar char="•"/>
            </a:pPr>
            <a:r>
              <a:rPr lang="en-US" b="1" dirty="0">
                <a:effectLst/>
              </a:rPr>
              <a:t>Temporal</a:t>
            </a:r>
            <a:r>
              <a:rPr lang="en-US" dirty="0"/>
              <a:t> redundancy refers to redundancy that occurs over time, which helps achieve correct results but lengthens the time of unavailability. Recovery Blocks provide a way to include </a:t>
            </a:r>
            <a:r>
              <a:rPr lang="en-US" b="1" dirty="0">
                <a:effectLst/>
              </a:rPr>
              <a:t>temporal</a:t>
            </a:r>
            <a:r>
              <a:rPr lang="en-US" dirty="0"/>
              <a:t> software redundancy. A program with recovery blocks consists of a primary block and secondary blocks. If the result of the primary block fails its acceptance test then the secondary blocks are executed in sequence until a result is obtained that passes the acceptance test. Recovery Blocks offer primarily temporal redundancy, since they execute sequentially.</a:t>
            </a:r>
          </a:p>
          <a:p>
            <a:pPr marL="285750" indent="-285750">
              <a:lnSpc>
                <a:spcPct val="100000"/>
              </a:lnSpc>
              <a:buFont typeface="Arial" panose="020B0604020202020204" pitchFamily="34" charset="0"/>
              <a:buChar char="•"/>
            </a:pPr>
            <a:r>
              <a:rPr lang="en-US" dirty="0"/>
              <a:t>When information is repeated it can be used to aid detection and correction, this is </a:t>
            </a:r>
            <a:r>
              <a:rPr lang="en-US" b="1" dirty="0">
                <a:effectLst/>
              </a:rPr>
              <a:t>informational</a:t>
            </a:r>
            <a:r>
              <a:rPr lang="en-US" dirty="0"/>
              <a:t> redundancy.</a:t>
            </a:r>
            <a:r>
              <a:rPr lang="en-US" b="1" dirty="0">
                <a:effectLst/>
              </a:rPr>
              <a:t> Informational</a:t>
            </a:r>
            <a:r>
              <a:rPr lang="en-US" dirty="0"/>
              <a:t> redundancy is provided by having multiple versions of the same data available to the system. The multiple versions can be stored in different places on different types of storage, for example disk and flash memory.</a:t>
            </a:r>
          </a:p>
          <a:p>
            <a:pPr marL="285750" indent="-285750">
              <a:lnSpc>
                <a:spcPct val="100000"/>
              </a:lnSpc>
              <a:buFont typeface="Arial" panose="020B0604020202020204" pitchFamily="34" charset="0"/>
              <a:buChar char="•"/>
            </a:pPr>
            <a:endParaRPr lang="en-US" dirty="0"/>
          </a:p>
          <a:p>
            <a:pPr>
              <a:lnSpc>
                <a:spcPct val="100000"/>
              </a:lnSpc>
            </a:pPr>
            <a:r>
              <a:rPr lang="en-US" b="1" dirty="0">
                <a:effectLst/>
              </a:rPr>
              <a:t>Spatial</a:t>
            </a:r>
            <a:r>
              <a:rPr lang="en-US" dirty="0"/>
              <a:t> redundancy methods include </a:t>
            </a:r>
            <a:r>
              <a:rPr lang="en-US" b="1" dirty="0">
                <a:effectLst/>
              </a:rPr>
              <a:t>Active-Active</a:t>
            </a:r>
            <a:r>
              <a:rPr lang="en-US" dirty="0"/>
              <a:t>, </a:t>
            </a:r>
            <a:r>
              <a:rPr lang="en-US" b="1" dirty="0">
                <a:effectLst/>
              </a:rPr>
              <a:t>Active-Passive</a:t>
            </a:r>
            <a:r>
              <a:rPr lang="en-US" dirty="0"/>
              <a:t>, </a:t>
            </a:r>
            <a:r>
              <a:rPr lang="en-US" b="1" dirty="0">
                <a:effectLst/>
              </a:rPr>
              <a:t>N+1</a:t>
            </a:r>
            <a:r>
              <a:rPr lang="en-US" dirty="0"/>
              <a:t> (generally N+M) redundancy.</a:t>
            </a:r>
          </a:p>
          <a:p>
            <a:pPr marL="285750" indent="-285750">
              <a:lnSpc>
                <a:spcPct val="100000"/>
              </a:lnSpc>
              <a:buFont typeface="Arial" panose="020B0604020202020204" pitchFamily="34" charset="0"/>
              <a:buChar char="•"/>
            </a:pPr>
            <a:r>
              <a:rPr lang="en-US" b="1" dirty="0">
                <a:effectLst/>
              </a:rPr>
              <a:t>Active-Active</a:t>
            </a:r>
            <a:r>
              <a:rPr lang="en-US" dirty="0"/>
              <a:t> provides a totally redundant UNITS OF MITIGATION for the critical functionality. At any given time, both of the elements are active and load sharing. However, either of the elements is capable of processing the entire load. Active-active provides the fastest recovery, but it also has a high cost because there is much more capability in the system than is needed for the ordinary workload. Active-Active implies a pairing between the two active units.</a:t>
            </a:r>
          </a:p>
          <a:p>
            <a:pPr marL="285750" indent="-285750">
              <a:lnSpc>
                <a:spcPct val="100000"/>
              </a:lnSpc>
              <a:buFont typeface="Arial" panose="020B0604020202020204" pitchFamily="34" charset="0"/>
              <a:buChar char="•"/>
            </a:pPr>
            <a:r>
              <a:rPr lang="en-US" dirty="0"/>
              <a:t>In an </a:t>
            </a:r>
            <a:r>
              <a:rPr lang="en-US" b="1" dirty="0">
                <a:effectLst/>
              </a:rPr>
              <a:t>Active-Standby</a:t>
            </a:r>
            <a:r>
              <a:rPr lang="en-US" dirty="0"/>
              <a:t> situation, the standby is again paired with an Active element. But in Active-Standby the standby element is not performing useful work. This means that the same amount of resources is needed as in the Active-Active case but during periods of normal operation the standby is idle.</a:t>
            </a:r>
          </a:p>
          <a:p>
            <a:pPr marL="628650" lvl="1" indent="-285750">
              <a:lnSpc>
                <a:spcPct val="100000"/>
              </a:lnSpc>
              <a:buFont typeface="Arial" panose="020B0604020202020204" pitchFamily="34" charset="0"/>
              <a:buChar char="•"/>
            </a:pPr>
            <a:r>
              <a:rPr lang="en-US" dirty="0"/>
              <a:t>The choice of redundancy regime has great effect on the speed with which the switching can occur. If the redundant elements are considered to be </a:t>
            </a:r>
            <a:r>
              <a:rPr lang="en-US" b="1" dirty="0"/>
              <a:t>‘hot’ standbys</a:t>
            </a:r>
            <a:r>
              <a:rPr lang="en-US" dirty="0"/>
              <a:t> the switchover can occur very quickly with minimal outage of the main application. If the </a:t>
            </a:r>
            <a:r>
              <a:rPr lang="en-US" b="1" dirty="0"/>
              <a:t>standby</a:t>
            </a:r>
            <a:r>
              <a:rPr lang="en-US" dirty="0"/>
              <a:t> is only </a:t>
            </a:r>
            <a:r>
              <a:rPr lang="en-US" b="1" dirty="0"/>
              <a:t>‘warm’</a:t>
            </a:r>
            <a:r>
              <a:rPr lang="en-US" dirty="0"/>
              <a:t> then it will require time to return to the same application state. CHECKPOINTS (37) help to get there more quickly. When the </a:t>
            </a:r>
            <a:r>
              <a:rPr lang="en-US" b="1" dirty="0"/>
              <a:t>standby</a:t>
            </a:r>
            <a:r>
              <a:rPr lang="en-US" dirty="0"/>
              <a:t> is </a:t>
            </a:r>
            <a:r>
              <a:rPr lang="en-US" b="1" dirty="0"/>
              <a:t>‘cold’</a:t>
            </a:r>
            <a:r>
              <a:rPr lang="en-US" dirty="0"/>
              <a:t>, it must be started from an inactive state, which adds time. After it has been started it can be treated as a warm standby.</a:t>
            </a:r>
          </a:p>
          <a:p>
            <a:pPr marL="285750" indent="-285750">
              <a:lnSpc>
                <a:spcPct val="100000"/>
              </a:lnSpc>
              <a:buFont typeface="Arial" panose="020B0604020202020204" pitchFamily="34" charset="0"/>
              <a:buChar char="•"/>
            </a:pPr>
            <a:r>
              <a:rPr lang="en-US" dirty="0"/>
              <a:t>In situations where a one-to-one relationship, such as described by the previous two methods, is too expensive, </a:t>
            </a:r>
            <a:r>
              <a:rPr lang="en-US" b="1" dirty="0">
                <a:effectLst/>
              </a:rPr>
              <a:t>N+M Redundancy</a:t>
            </a:r>
            <a:r>
              <a:rPr lang="en-US" dirty="0"/>
              <a:t> is a useful technique. In this configuration there are N active elements processing the workload of the system. There are also M redundant, standby elements in the system, ready to assume control when a failure occurs in any of the N.</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49</a:t>
            </a:fld>
            <a:endParaRPr lang="en-BY"/>
          </a:p>
        </p:txBody>
      </p:sp>
    </p:spTree>
    <p:extLst>
      <p:ext uri="{BB962C8B-B14F-4D97-AF65-F5344CB8AC3E}">
        <p14:creationId xmlns:p14="http://schemas.microsoft.com/office/powerpoint/2010/main" val="2754028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lnSpc>
                <a:spcPct val="100000"/>
              </a:lnSpc>
            </a:pPr>
            <a:r>
              <a:rPr lang="en-US" kern="1200" dirty="0">
                <a:effectLst/>
                <a:latin typeface="+mn-lt"/>
                <a:ea typeface="+mn-ea"/>
                <a:cs typeface="+mn-cs"/>
              </a:rPr>
              <a:t>Triple modular redundancy:</a:t>
            </a:r>
          </a:p>
          <a:p>
            <a:pPr marL="171450" indent="-171450" rtl="0" fontAlgn="ctr">
              <a:lnSpc>
                <a:spcPct val="100000"/>
              </a:lnSpc>
              <a:buFont typeface="Arial" panose="020B0604020202020204" pitchFamily="34" charset="0"/>
              <a:buChar char="•"/>
            </a:pPr>
            <a:r>
              <a:rPr lang="en-US" kern="1200" dirty="0">
                <a:effectLst/>
                <a:latin typeface="+mn-lt"/>
                <a:ea typeface="+mn-ea"/>
                <a:cs typeface="+mn-cs"/>
                <a:hlinkClick r:id="rId3">
                  <a:extLst>
                    <a:ext uri="{A12FA001-AC4F-418D-AE19-62706E023703}">
                      <ahyp:hlinkClr xmlns:ahyp="http://schemas.microsoft.com/office/drawing/2018/hyperlinkcolor" val="tx"/>
                    </a:ext>
                  </a:extLst>
                </a:hlinkClick>
              </a:rPr>
              <a:t>https://en.wikipedia.org/wiki/Triple_modular_redundancy</a:t>
            </a:r>
            <a:endParaRPr lang="en-US" kern="1200" dirty="0">
              <a:effectLst/>
              <a:latin typeface="+mn-lt"/>
              <a:ea typeface="+mn-ea"/>
              <a:cs typeface="+mn-cs"/>
            </a:endParaRP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50</a:t>
            </a:fld>
            <a:endParaRPr lang="en-BY"/>
          </a:p>
        </p:txBody>
      </p:sp>
    </p:spTree>
    <p:extLst>
      <p:ext uri="{BB962C8B-B14F-4D97-AF65-F5344CB8AC3E}">
        <p14:creationId xmlns:p14="http://schemas.microsoft.com/office/powerpoint/2010/main" val="418621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51</a:t>
            </a:fld>
            <a:endParaRPr lang="en-BY"/>
          </a:p>
        </p:txBody>
      </p:sp>
    </p:spTree>
    <p:extLst>
      <p:ext uri="{BB962C8B-B14F-4D97-AF65-F5344CB8AC3E}">
        <p14:creationId xmlns:p14="http://schemas.microsoft.com/office/powerpoint/2010/main" val="3334525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52</a:t>
            </a:fld>
            <a:endParaRPr lang="en-BY"/>
          </a:p>
        </p:txBody>
      </p:sp>
    </p:spTree>
    <p:extLst>
      <p:ext uri="{BB962C8B-B14F-4D97-AF65-F5344CB8AC3E}">
        <p14:creationId xmlns:p14="http://schemas.microsoft.com/office/powerpoint/2010/main" val="1837080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u="none" dirty="0"/>
              <a:t>Source:</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sng" dirty="0"/>
              <a:t>https://</a:t>
            </a:r>
            <a:r>
              <a:rPr lang="en-US" u="sng" dirty="0" err="1"/>
              <a:t>martinfowler.com</a:t>
            </a:r>
            <a:r>
              <a:rPr lang="en-US" u="sng" dirty="0"/>
              <a:t>/bliki/</a:t>
            </a:r>
            <a:r>
              <a:rPr lang="en-US" u="sng" dirty="0" err="1"/>
              <a:t>CircuitBreaker.html</a:t>
            </a:r>
            <a:endParaRPr lang="en-US" u="sng" dirty="0"/>
          </a:p>
          <a:p>
            <a:pPr marL="0" marR="0" indent="0" algn="l" defTabSz="342900" rtl="0" eaLnBrk="1" fontAlgn="auto" latinLnBrk="0" hangingPunct="1">
              <a:lnSpc>
                <a:spcPct val="100000"/>
              </a:lnSpc>
              <a:spcBef>
                <a:spcPts val="0"/>
              </a:spcBef>
              <a:spcAft>
                <a:spcPts val="0"/>
              </a:spcAft>
              <a:buClrTx/>
              <a:buSzTx/>
              <a:buFontTx/>
              <a:buNone/>
              <a:tabLst/>
              <a:defRPr/>
            </a:pPr>
            <a:endParaRPr lang="en-BY">
              <a:hlinkClick r:id="rId3">
                <a:extLst>
                  <a:ext uri="{A12FA001-AC4F-418D-AE19-62706E023703}">
                    <ahyp:hlinkClr xmlns:ahyp="http://schemas.microsoft.com/office/drawing/2018/hyperlinkcolor" val="tx"/>
                  </a:ext>
                </a:extLst>
              </a:hlinkClick>
            </a:endParaRPr>
          </a:p>
          <a:p>
            <a:pPr marL="0" marR="0" indent="0" algn="l" defTabSz="342900" rtl="0" eaLnBrk="1" fontAlgn="auto" latinLnBrk="0" hangingPunct="1">
              <a:lnSpc>
                <a:spcPct val="100000"/>
              </a:lnSpc>
              <a:spcBef>
                <a:spcPts val="0"/>
              </a:spcBef>
              <a:spcAft>
                <a:spcPts val="0"/>
              </a:spcAft>
              <a:buClrTx/>
              <a:buSzTx/>
              <a:buFontTx/>
              <a:buNone/>
              <a:tabLst/>
              <a:defRPr/>
            </a:pPr>
            <a:endParaRPr lang="en-US" dirty="0">
              <a:solidFill>
                <a:srgbClr val="0563C1"/>
              </a:solidFill>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53</a:t>
            </a:fld>
            <a:endParaRPr lang="en-BY"/>
          </a:p>
        </p:txBody>
      </p:sp>
    </p:spTree>
    <p:extLst>
      <p:ext uri="{BB962C8B-B14F-4D97-AF65-F5344CB8AC3E}">
        <p14:creationId xmlns:p14="http://schemas.microsoft.com/office/powerpoint/2010/main" val="43513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171450" indent="-171450">
              <a:buFont typeface="Arial" panose="020B0604020202020204" pitchFamily="34" charset="0"/>
              <a:buChar char="•"/>
            </a:pPr>
            <a:r>
              <a:rPr lang="en-US" dirty="0"/>
              <a:t>https://en.wikipedia.org/wiki/Separation_of_concerns</a:t>
            </a:r>
          </a:p>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16</a:t>
            </a:fld>
            <a:endParaRPr lang="en-BY"/>
          </a:p>
        </p:txBody>
      </p:sp>
    </p:spTree>
    <p:extLst>
      <p:ext uri="{BB962C8B-B14F-4D97-AF65-F5344CB8AC3E}">
        <p14:creationId xmlns:p14="http://schemas.microsoft.com/office/powerpoint/2010/main" val="2744596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54</a:t>
            </a:fld>
            <a:endParaRPr lang="en-BY"/>
          </a:p>
        </p:txBody>
      </p:sp>
    </p:spTree>
    <p:extLst>
      <p:ext uri="{BB962C8B-B14F-4D97-AF65-F5344CB8AC3E}">
        <p14:creationId xmlns:p14="http://schemas.microsoft.com/office/powerpoint/2010/main" val="3752082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1" i="0" kern="1200" dirty="0">
                <a:effectLst/>
                <a:latin typeface="+mn-lt"/>
                <a:ea typeface="+mn-ea"/>
                <a:cs typeface="+mn-cs"/>
              </a:rPr>
              <a:t>Using different credentials for multiple applications can:</a:t>
            </a:r>
          </a:p>
          <a:p>
            <a:pPr marL="285750" indent="-285750">
              <a:lnSpc>
                <a:spcPct val="100000"/>
              </a:lnSpc>
              <a:buFont typeface="Arial" panose="020B0604020202020204" pitchFamily="34" charset="0"/>
              <a:buChar char="•"/>
            </a:pPr>
            <a:r>
              <a:rPr lang="en-US" b="0" i="0" kern="1200" dirty="0">
                <a:effectLst/>
                <a:latin typeface="+mn-lt"/>
                <a:ea typeface="+mn-ea"/>
                <a:cs typeface="+mn-cs"/>
              </a:rPr>
              <a:t>Cause a disjointed user experience. Users often forget sign-in credentials when they have many different ones.</a:t>
            </a:r>
          </a:p>
          <a:p>
            <a:pPr marL="285750" indent="-285750">
              <a:lnSpc>
                <a:spcPct val="100000"/>
              </a:lnSpc>
              <a:buFont typeface="Arial" panose="020B0604020202020204" pitchFamily="34" charset="0"/>
              <a:buChar char="•"/>
            </a:pPr>
            <a:r>
              <a:rPr lang="en-US" b="0" i="0" kern="1200" dirty="0">
                <a:effectLst/>
                <a:latin typeface="+mn-lt"/>
                <a:ea typeface="+mn-ea"/>
                <a:cs typeface="+mn-cs"/>
              </a:rPr>
              <a:t>Expose security vulnerabilities. When a user leaves the company the account must immediately be deprovisioned. It's easy to overlook this in large organizations.</a:t>
            </a:r>
          </a:p>
          <a:p>
            <a:pPr marL="285750" indent="-285750">
              <a:lnSpc>
                <a:spcPct val="100000"/>
              </a:lnSpc>
              <a:buFont typeface="Arial" panose="020B0604020202020204" pitchFamily="34" charset="0"/>
              <a:buChar char="•"/>
            </a:pPr>
            <a:r>
              <a:rPr lang="en-US" b="0" i="0" kern="1200" dirty="0">
                <a:effectLst/>
                <a:latin typeface="+mn-lt"/>
                <a:ea typeface="+mn-ea"/>
                <a:cs typeface="+mn-cs"/>
              </a:rPr>
              <a:t>Complicate user management. Administrators must manage credentials for all of the users, and perform additional tasks such as providing password reminders.</a:t>
            </a:r>
            <a:endParaRPr lang="uk-UA" b="0" i="0" kern="1200" dirty="0">
              <a:effectLst/>
              <a:latin typeface="+mn-lt"/>
              <a:ea typeface="+mn-ea"/>
              <a:cs typeface="+mn-cs"/>
            </a:endParaRPr>
          </a:p>
          <a:p>
            <a:pPr>
              <a:lnSpc>
                <a:spcPct val="100000"/>
              </a:lnSpc>
            </a:pPr>
            <a:endParaRPr lang="uk-UA" b="0" i="0" kern="1200" dirty="0">
              <a:effectLst/>
              <a:latin typeface="+mn-lt"/>
              <a:ea typeface="+mn-ea"/>
              <a:cs typeface="+mn-cs"/>
            </a:endParaRPr>
          </a:p>
          <a:p>
            <a:pPr>
              <a:lnSpc>
                <a:spcPct val="100000"/>
              </a:lnSpc>
            </a:pPr>
            <a:r>
              <a:rPr lang="en-US" b="1" i="0" kern="1200" dirty="0">
                <a:effectLst/>
                <a:latin typeface="+mn-lt"/>
                <a:ea typeface="+mn-ea"/>
                <a:cs typeface="+mn-cs"/>
              </a:rPr>
              <a:t>When to use this pattern:</a:t>
            </a:r>
          </a:p>
          <a:p>
            <a:pPr marL="171450" indent="-171450">
              <a:lnSpc>
                <a:spcPct val="100000"/>
              </a:lnSpc>
              <a:buFont typeface="Arial" panose="020B0604020202020204" pitchFamily="34" charset="0"/>
              <a:buChar char="•"/>
            </a:pPr>
            <a:r>
              <a:rPr lang="en-US" b="0" i="0" kern="1200" dirty="0">
                <a:effectLst/>
                <a:latin typeface="+mn-lt"/>
                <a:ea typeface="+mn-ea"/>
                <a:cs typeface="+mn-cs"/>
              </a:rPr>
              <a:t>Single sign-on in the enterprise. In this scenario you need to authenticate employees for corporate applications that are hosted in the cloud outside the corporate security boundary, without requiring them to sign in every time they visit an application. The user experience is the same as when using on-premises applications where they're authenticated when signing in to a corporate network, and from then on have access to all relevant applications without needing to sign in again.</a:t>
            </a:r>
          </a:p>
          <a:p>
            <a:pPr marL="171450" indent="-171450">
              <a:lnSpc>
                <a:spcPct val="100000"/>
              </a:lnSpc>
              <a:buFont typeface="Arial" panose="020B0604020202020204" pitchFamily="34" charset="0"/>
              <a:buChar char="•"/>
            </a:pPr>
            <a:r>
              <a:rPr lang="en-US" b="0" i="0" kern="1200" dirty="0">
                <a:effectLst/>
                <a:latin typeface="+mn-lt"/>
                <a:ea typeface="+mn-ea"/>
                <a:cs typeface="+mn-cs"/>
              </a:rPr>
              <a:t>Federated identity with multiple partners. In this scenario you need to authenticate both corporate employees and business partners who don't have accounts in the corporate directory. This is common in business-to-business applications, applications that integrate with third-party services, and where companies with different IT systems have merged or shared resources.</a:t>
            </a:r>
          </a:p>
          <a:p>
            <a:pPr marL="171450" indent="-171450">
              <a:lnSpc>
                <a:spcPct val="100000"/>
              </a:lnSpc>
              <a:buFont typeface="Arial" panose="020B0604020202020204" pitchFamily="34" charset="0"/>
              <a:buChar char="•"/>
            </a:pPr>
            <a:r>
              <a:rPr lang="en-US" b="0" i="0" kern="1200" dirty="0">
                <a:effectLst/>
                <a:latin typeface="+mn-lt"/>
                <a:ea typeface="+mn-ea"/>
                <a:cs typeface="+mn-cs"/>
              </a:rPr>
              <a:t>Federated identity in SaaS applications. In this scenario independent software vendors provide a ready-to-use service for multiple clients or tenants. Each tenant authenticates using a suitable identity provider. For example, business users will use their corporate credentials, while consumers and clients of the tenant will use their social identity credentials.</a:t>
            </a:r>
            <a:endParaRPr lang="uk-UA" b="0" i="0" kern="1200" dirty="0">
              <a:effectLst/>
              <a:latin typeface="+mn-lt"/>
              <a:ea typeface="+mn-ea"/>
              <a:cs typeface="+mn-cs"/>
            </a:endParaRPr>
          </a:p>
          <a:p>
            <a:pPr marL="171450" indent="-171450">
              <a:lnSpc>
                <a:spcPct val="100000"/>
              </a:lnSpc>
              <a:buFont typeface="Arial" panose="020B0604020202020204" pitchFamily="34" charset="0"/>
              <a:buChar char="•"/>
            </a:pPr>
            <a:endParaRPr lang="en-US" b="0" i="0" kern="1200" dirty="0">
              <a:effectLst/>
              <a:latin typeface="+mn-lt"/>
              <a:ea typeface="+mn-ea"/>
              <a:cs typeface="+mn-cs"/>
            </a:endParaRPr>
          </a:p>
          <a:p>
            <a:pPr>
              <a:lnSpc>
                <a:spcPct val="100000"/>
              </a:lnSpc>
            </a:pPr>
            <a:r>
              <a:rPr lang="en-US" b="1" i="0" kern="1200" dirty="0">
                <a:effectLst/>
                <a:latin typeface="+mn-lt"/>
                <a:ea typeface="+mn-ea"/>
                <a:cs typeface="+mn-cs"/>
              </a:rPr>
              <a:t>This pattern might not be useful in the following situations:</a:t>
            </a:r>
          </a:p>
          <a:p>
            <a:pPr marL="171450" indent="-171450">
              <a:lnSpc>
                <a:spcPct val="100000"/>
              </a:lnSpc>
              <a:buFont typeface="Arial" panose="020B0604020202020204" pitchFamily="34" charset="0"/>
              <a:buChar char="•"/>
            </a:pPr>
            <a:r>
              <a:rPr lang="en-US" b="0" i="0" kern="1200" dirty="0">
                <a:effectLst/>
                <a:latin typeface="+mn-lt"/>
                <a:ea typeface="+mn-ea"/>
                <a:cs typeface="+mn-cs"/>
              </a:rPr>
              <a:t>All users of the application can be authenticated by one identity provider, and there's no requirement to authenticate using any other identity provider. This is typical in business applications that use a corporate directory (accessible within the application) for authentication, by using a VPN, or (in a cloud-hosted scenario) through a virtual network connection between the on-premises directory and the application.</a:t>
            </a:r>
          </a:p>
          <a:p>
            <a:pPr marL="171450" indent="-171450">
              <a:lnSpc>
                <a:spcPct val="100000"/>
              </a:lnSpc>
              <a:buFont typeface="Arial" panose="020B0604020202020204" pitchFamily="34" charset="0"/>
              <a:buChar char="•"/>
            </a:pPr>
            <a:r>
              <a:rPr lang="en-US" b="0" i="0" kern="1200" dirty="0">
                <a:effectLst/>
                <a:latin typeface="+mn-lt"/>
                <a:ea typeface="+mn-ea"/>
                <a:cs typeface="+mn-cs"/>
              </a:rPr>
              <a:t>The application was originally built using a different authentication mechanism, perhaps with custom user stores, or doesn't have the capability to handle the negotiation standards used by claims-based technologies. Retrofitting claims-based authentication and access control into existing applications can be complex, and probably not cost effective.</a:t>
            </a:r>
          </a:p>
          <a:p>
            <a:pPr marL="171450" indent="-171450">
              <a:lnSpc>
                <a:spcPct val="100000"/>
              </a:lnSpc>
              <a:buFont typeface="Arial" panose="020B0604020202020204" pitchFamily="34" charset="0"/>
              <a:buChar char="•"/>
            </a:pPr>
            <a:endParaRPr lang="en-US" b="0" i="0" kern="1200" dirty="0">
              <a:effectLst/>
              <a:latin typeface="+mn-lt"/>
              <a:ea typeface="+mn-ea"/>
              <a:cs typeface="+mn-cs"/>
            </a:endParaRPr>
          </a:p>
          <a:p>
            <a:pPr marL="0" indent="0">
              <a:lnSpc>
                <a:spcPct val="100000"/>
              </a:lnSpc>
              <a:buFont typeface="Arial" panose="020B0604020202020204" pitchFamily="34" charset="0"/>
              <a:buNone/>
            </a:pPr>
            <a:r>
              <a:rPr lang="en-US" b="0" i="0" kern="1200" dirty="0">
                <a:effectLst/>
                <a:latin typeface="+mn-lt"/>
                <a:ea typeface="+mn-ea"/>
                <a:cs typeface="+mn-cs"/>
              </a:rPr>
              <a:t>Source:</a:t>
            </a:r>
          </a:p>
          <a:p>
            <a:pPr marL="171450" indent="-171450">
              <a:lnSpc>
                <a:spcPct val="100000"/>
              </a:lnSpc>
              <a:buFont typeface="Arial" panose="020B0604020202020204" pitchFamily="34" charset="0"/>
              <a:buChar char="•"/>
            </a:pPr>
            <a:r>
              <a:rPr lang="en-US" b="0" i="0" kern="1200" dirty="0">
                <a:effectLst/>
                <a:latin typeface="+mn-lt"/>
                <a:ea typeface="+mn-ea"/>
                <a:cs typeface="+mn-cs"/>
              </a:rPr>
              <a:t>https://</a:t>
            </a:r>
            <a:r>
              <a:rPr lang="en-US" b="0" i="0" kern="1200" dirty="0" err="1">
                <a:effectLst/>
                <a:latin typeface="+mn-lt"/>
                <a:ea typeface="+mn-ea"/>
                <a:cs typeface="+mn-cs"/>
              </a:rPr>
              <a:t>learn.microsoft.com</a:t>
            </a:r>
            <a:r>
              <a:rPr lang="en-US" b="0" i="0" kern="1200" dirty="0">
                <a:effectLst/>
                <a:latin typeface="+mn-lt"/>
                <a:ea typeface="+mn-ea"/>
                <a:cs typeface="+mn-cs"/>
              </a:rPr>
              <a:t>/</a:t>
            </a:r>
            <a:r>
              <a:rPr lang="en-US" b="0" i="0" kern="1200" dirty="0" err="1">
                <a:effectLst/>
                <a:latin typeface="+mn-lt"/>
                <a:ea typeface="+mn-ea"/>
                <a:cs typeface="+mn-cs"/>
              </a:rPr>
              <a:t>en</a:t>
            </a:r>
            <a:r>
              <a:rPr lang="en-US" b="0" i="0" kern="1200" dirty="0">
                <a:effectLst/>
                <a:latin typeface="+mn-lt"/>
                <a:ea typeface="+mn-ea"/>
                <a:cs typeface="+mn-cs"/>
              </a:rPr>
              <a:t>-us/azure/architecture/patterns/federated-identity</a:t>
            </a:r>
          </a:p>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55</a:t>
            </a:fld>
            <a:endParaRPr lang="en-BY"/>
          </a:p>
        </p:txBody>
      </p:sp>
    </p:spTree>
    <p:extLst>
      <p:ext uri="{BB962C8B-B14F-4D97-AF65-F5344CB8AC3E}">
        <p14:creationId xmlns:p14="http://schemas.microsoft.com/office/powerpoint/2010/main" val="3055972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0" i="0" kern="1200" dirty="0">
                <a:effectLst/>
                <a:latin typeface="+mn-lt"/>
                <a:ea typeface="+mn-ea"/>
                <a:cs typeface="+mn-cs"/>
              </a:rPr>
              <a:t>The gatekeeper pattern can be used to simply protect storage, or it can be used as a more comprehensive façade to protect all of the functions of the application. The important factors are:</a:t>
            </a:r>
          </a:p>
          <a:p>
            <a:pPr marL="171450" indent="-171450">
              <a:lnSpc>
                <a:spcPct val="100000"/>
              </a:lnSpc>
              <a:buFont typeface="Arial" panose="020B0604020202020204" pitchFamily="34" charset="0"/>
              <a:buChar char="•"/>
            </a:pPr>
            <a:r>
              <a:rPr lang="en-US" b="1" i="0" kern="1200" dirty="0">
                <a:effectLst/>
                <a:latin typeface="+mn-lt"/>
                <a:ea typeface="+mn-ea"/>
                <a:cs typeface="+mn-cs"/>
              </a:rPr>
              <a:t>Controlled validation.</a:t>
            </a:r>
            <a:r>
              <a:rPr lang="en-US" b="0" i="0" kern="1200" dirty="0">
                <a:effectLst/>
                <a:latin typeface="+mn-lt"/>
                <a:ea typeface="+mn-ea"/>
                <a:cs typeface="+mn-cs"/>
              </a:rPr>
              <a:t> The gatekeeper validates all requests, and rejects those that don't meet validation requirements.</a:t>
            </a:r>
          </a:p>
          <a:p>
            <a:pPr marL="171450" indent="-171450">
              <a:lnSpc>
                <a:spcPct val="100000"/>
              </a:lnSpc>
              <a:buFont typeface="Arial" panose="020B0604020202020204" pitchFamily="34" charset="0"/>
              <a:buChar char="•"/>
            </a:pPr>
            <a:r>
              <a:rPr lang="en-US" b="1" i="0" kern="1200" dirty="0">
                <a:effectLst/>
                <a:latin typeface="+mn-lt"/>
                <a:ea typeface="+mn-ea"/>
                <a:cs typeface="+mn-cs"/>
              </a:rPr>
              <a:t>Limited risk and exposure.</a:t>
            </a:r>
            <a:r>
              <a:rPr lang="en-US" b="0" i="0" kern="1200" dirty="0">
                <a:effectLst/>
                <a:latin typeface="+mn-lt"/>
                <a:ea typeface="+mn-ea"/>
                <a:cs typeface="+mn-cs"/>
              </a:rPr>
              <a:t> The gatekeeper doesn't have access to the credentials or keys used by the trusted host to access storage and services. If the gatekeeper is compromised, the attacker doesn't get access to these credentials or keys.</a:t>
            </a:r>
          </a:p>
          <a:p>
            <a:pPr marL="171450" indent="-171450">
              <a:lnSpc>
                <a:spcPct val="100000"/>
              </a:lnSpc>
              <a:buFont typeface="Arial" panose="020B0604020202020204" pitchFamily="34" charset="0"/>
              <a:buChar char="•"/>
            </a:pPr>
            <a:r>
              <a:rPr lang="en-US" b="1" i="0" kern="1200" dirty="0">
                <a:effectLst/>
                <a:latin typeface="+mn-lt"/>
                <a:ea typeface="+mn-ea"/>
                <a:cs typeface="+mn-cs"/>
              </a:rPr>
              <a:t>Appropriate security.</a:t>
            </a:r>
            <a:r>
              <a:rPr lang="en-US" b="0" i="0" kern="1200" dirty="0">
                <a:effectLst/>
                <a:latin typeface="+mn-lt"/>
                <a:ea typeface="+mn-ea"/>
                <a:cs typeface="+mn-cs"/>
              </a:rPr>
              <a:t> The gatekeeper runs in a limited privilege mode, while the rest of the application runs in the full trust mode required to access storage and services. If the gatekeeper is compromised, it can't directly access the application services or data.</a:t>
            </a:r>
          </a:p>
          <a:p>
            <a:pPr>
              <a:lnSpc>
                <a:spcPct val="100000"/>
              </a:lnSpc>
            </a:pPr>
            <a:endParaRPr lang="en-US" b="0" i="0" kern="1200" dirty="0">
              <a:effectLst/>
              <a:latin typeface="+mn-lt"/>
              <a:ea typeface="+mn-ea"/>
              <a:cs typeface="+mn-cs"/>
            </a:endParaRPr>
          </a:p>
          <a:p>
            <a:pPr>
              <a:lnSpc>
                <a:spcPct val="100000"/>
              </a:lnSpc>
            </a:pPr>
            <a:r>
              <a:rPr lang="en-US" b="1" i="0" kern="1200" dirty="0">
                <a:effectLst/>
                <a:latin typeface="+mn-lt"/>
                <a:ea typeface="+mn-ea"/>
                <a:cs typeface="+mn-cs"/>
              </a:rPr>
              <a:t>This pattern is useful for:</a:t>
            </a:r>
          </a:p>
          <a:p>
            <a:pPr marL="171450" indent="-171450">
              <a:lnSpc>
                <a:spcPct val="100000"/>
              </a:lnSpc>
              <a:buFont typeface="Arial" panose="020B0604020202020204" pitchFamily="34" charset="0"/>
              <a:buChar char="•"/>
            </a:pPr>
            <a:r>
              <a:rPr lang="en-US" b="0" i="0" kern="1200" dirty="0">
                <a:effectLst/>
                <a:latin typeface="+mn-lt"/>
                <a:ea typeface="+mn-ea"/>
                <a:cs typeface="+mn-cs"/>
              </a:rPr>
              <a:t>Applications that handle sensitive information, expose services that must have a high degree of protection from malicious attacks, or perform mission-critical operations that shouldn't be disrupted.</a:t>
            </a:r>
          </a:p>
          <a:p>
            <a:pPr marL="171450" indent="-171450">
              <a:lnSpc>
                <a:spcPct val="100000"/>
              </a:lnSpc>
              <a:buFont typeface="Arial" panose="020B0604020202020204" pitchFamily="34" charset="0"/>
              <a:buChar char="•"/>
            </a:pPr>
            <a:r>
              <a:rPr lang="en-US" b="0" i="0" kern="1200" dirty="0">
                <a:effectLst/>
                <a:latin typeface="+mn-lt"/>
                <a:ea typeface="+mn-ea"/>
                <a:cs typeface="+mn-cs"/>
              </a:rPr>
              <a:t>Distributed applications where it's necessary to perform request validation separately from the main tasks, or to centralize this validation to simplify maintenance and administration.</a:t>
            </a:r>
          </a:p>
          <a:p>
            <a:endParaRPr lang="en-US" dirty="0"/>
          </a:p>
          <a:p>
            <a:r>
              <a:rPr lang="en-US" dirty="0"/>
              <a:t>Source:</a:t>
            </a:r>
          </a:p>
          <a:p>
            <a:pPr marL="171450" indent="-171450">
              <a:buFont typeface="Arial" panose="020B0604020202020204" pitchFamily="34" charset="0"/>
              <a:buChar char="•"/>
            </a:pPr>
            <a:r>
              <a:rPr lang="en-US" dirty="0"/>
              <a:t>https://</a:t>
            </a:r>
            <a:r>
              <a:rPr lang="en-US" dirty="0" err="1"/>
              <a:t>learn.microsoft.com</a:t>
            </a:r>
            <a:r>
              <a:rPr lang="en-US" dirty="0"/>
              <a:t>/</a:t>
            </a:r>
            <a:r>
              <a:rPr lang="en-US" dirty="0" err="1"/>
              <a:t>en</a:t>
            </a:r>
            <a:r>
              <a:rPr lang="en-US" dirty="0"/>
              <a:t>-us/azure/architecture/patterns/gatekeeper</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56</a:t>
            </a:fld>
            <a:endParaRPr lang="en-BY"/>
          </a:p>
        </p:txBody>
      </p:sp>
    </p:spTree>
    <p:extLst>
      <p:ext uri="{BB962C8B-B14F-4D97-AF65-F5344CB8AC3E}">
        <p14:creationId xmlns:p14="http://schemas.microsoft.com/office/powerpoint/2010/main" val="4032545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b="1" i="0" kern="1200" dirty="0">
                <a:solidFill>
                  <a:schemeClr val="tx1"/>
                </a:solidFill>
                <a:effectLst/>
                <a:latin typeface="+mn-lt"/>
                <a:ea typeface="+mn-ea"/>
                <a:cs typeface="+mn-cs"/>
              </a:rPr>
              <a:t>This pattern is useful for the following situations:</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To minimize resource loading and maximize performance and scalability. Using a valet key doesn't require the resource to be locked, no remote server call is required, there's no limit on the number of valet keys that can be issued, and it avoids a single point of failure resulting from performing the data transfer through the application code. Creating a valet key is typically a simple cryptographic operation of signing a string with a key.</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To minimize operational cost. Enabling direct access to stores and queues is resource and cost efficient, can result in fewer network round trips, and might allow for a reduction in the number of compute resources required.</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When clients regularly upload or download data, particularly where there's a large volume or when each operation involves large files.</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When the application has limited compute resources available, either due to hosting limitations or cost considerations. In this scenario, the pattern is even more helpful if there are many concurrent data uploads or downloads because it relieves the application from handling the data transfer.</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When the data is stored in a remote data store or a different datacenter. If the application was required to act as a gatekeeper, there might be a charge for the additional bandwidth of transferring the data between datacenters, or across public or private networks between the client and the application, and then between the application and the data store.</a:t>
            </a:r>
          </a:p>
          <a:p>
            <a:pPr marL="171450" indent="-171450">
              <a:lnSpc>
                <a:spcPct val="100000"/>
              </a:lnSpc>
              <a:buFont typeface="Arial" panose="020B0604020202020204" pitchFamily="34" charset="0"/>
              <a:buChar char="•"/>
            </a:pPr>
            <a:endParaRPr lang="en-US" b="0" i="0" kern="1200" dirty="0">
              <a:solidFill>
                <a:schemeClr val="tx1"/>
              </a:solidFill>
              <a:effectLst/>
              <a:latin typeface="+mn-lt"/>
              <a:ea typeface="+mn-ea"/>
              <a:cs typeface="+mn-cs"/>
            </a:endParaRPr>
          </a:p>
          <a:p>
            <a:pPr>
              <a:lnSpc>
                <a:spcPct val="100000"/>
              </a:lnSpc>
            </a:pPr>
            <a:r>
              <a:rPr lang="en-US" b="1" i="0" kern="1200" dirty="0">
                <a:solidFill>
                  <a:schemeClr val="tx1"/>
                </a:solidFill>
                <a:effectLst/>
                <a:latin typeface="+mn-lt"/>
                <a:ea typeface="+mn-ea"/>
                <a:cs typeface="+mn-cs"/>
              </a:rPr>
              <a:t>This pattern might not be useful in the following situations:</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If the application must perform some task on the data before it's stored or before it's sent to the client. For example, if the application needs to perform validation, log access success, or execute a transformation on the data. However, some data stores and clients are able to negotiate and carry out simple transformations such as compression and decompression (for example, a web browser can usually handle </a:t>
            </a:r>
            <a:r>
              <a:rPr lang="en-US" b="0" i="0" kern="1200" dirty="0" err="1">
                <a:solidFill>
                  <a:schemeClr val="tx1"/>
                </a:solidFill>
                <a:effectLst/>
                <a:latin typeface="+mn-lt"/>
                <a:ea typeface="+mn-ea"/>
                <a:cs typeface="+mn-cs"/>
              </a:rPr>
              <a:t>GZip</a:t>
            </a:r>
            <a:r>
              <a:rPr lang="en-US" b="0" i="0" kern="1200" dirty="0">
                <a:solidFill>
                  <a:schemeClr val="tx1"/>
                </a:solidFill>
                <a:effectLst/>
                <a:latin typeface="+mn-lt"/>
                <a:ea typeface="+mn-ea"/>
                <a:cs typeface="+mn-cs"/>
              </a:rPr>
              <a:t> formats).</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If the design of an existing application makes it difficult to incorporate the pattern. Using this pattern typically requires a different architectural approach for delivering and receiving data.</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If it's necessary to maintain audit trails or control the number of times a data transfer operation is executed, and the valet key mechanism in use doesn't support notifications that the server can use to manage these operations.</a:t>
            </a:r>
          </a:p>
          <a:p>
            <a:pPr marL="171450" indent="-171450">
              <a:lnSpc>
                <a:spcPct val="100000"/>
              </a:lnSpc>
              <a:buFont typeface="Arial" panose="020B0604020202020204" pitchFamily="34" charset="0"/>
              <a:buChar char="•"/>
            </a:pPr>
            <a:r>
              <a:rPr lang="en-US" b="0" i="0" kern="1200" dirty="0">
                <a:solidFill>
                  <a:schemeClr val="tx1"/>
                </a:solidFill>
                <a:effectLst/>
                <a:latin typeface="+mn-lt"/>
                <a:ea typeface="+mn-ea"/>
                <a:cs typeface="+mn-cs"/>
              </a:rPr>
              <a:t>If it's necessary to limit the size of the data, especially during upload operations. The only solution to this is for the application to check the data size after the operation is complete, or check the size of uploads after a specified period or on a scheduled basis.</a:t>
            </a:r>
          </a:p>
          <a:p>
            <a:endParaRPr lang="en-US" dirty="0"/>
          </a:p>
          <a:p>
            <a:r>
              <a:rPr lang="en-US" dirty="0"/>
              <a:t>Source:</a:t>
            </a:r>
          </a:p>
          <a:p>
            <a:pPr marL="171450" indent="-171450">
              <a:buFont typeface="Arial" panose="020B0604020202020204" pitchFamily="34" charset="0"/>
              <a:buChar char="•"/>
            </a:pPr>
            <a:r>
              <a:rPr lang="en-US" dirty="0"/>
              <a:t>https://</a:t>
            </a:r>
            <a:r>
              <a:rPr lang="en-US" dirty="0" err="1"/>
              <a:t>learn.microsoft.com</a:t>
            </a:r>
            <a:r>
              <a:rPr lang="en-US" dirty="0"/>
              <a:t>/</a:t>
            </a:r>
            <a:r>
              <a:rPr lang="en-US" dirty="0" err="1"/>
              <a:t>en</a:t>
            </a:r>
            <a:r>
              <a:rPr lang="en-US" dirty="0"/>
              <a:t>-us/azure/architecture/patterns/valet-key</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57</a:t>
            </a:fld>
            <a:endParaRPr lang="en-BY"/>
          </a:p>
        </p:txBody>
      </p:sp>
    </p:spTree>
    <p:extLst>
      <p:ext uri="{BB962C8B-B14F-4D97-AF65-F5344CB8AC3E}">
        <p14:creationId xmlns:p14="http://schemas.microsoft.com/office/powerpoint/2010/main" val="779306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58</a:t>
            </a:fld>
            <a:endParaRPr lang="en-BY"/>
          </a:p>
        </p:txBody>
      </p:sp>
    </p:spTree>
    <p:extLst>
      <p:ext uri="{BB962C8B-B14F-4D97-AF65-F5344CB8AC3E}">
        <p14:creationId xmlns:p14="http://schemas.microsoft.com/office/powerpoint/2010/main" val="12753473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The key to zero-downtime releases is decoupling the various parts of the release process so they can happen independently as far as possible. In particular, it should be possible to put in place new versions of shared resources your applications depend on, such as databases, services, and static resources, before you upgrade your applications.</a:t>
            </a:r>
          </a:p>
          <a:p>
            <a:pPr marL="171450" indent="-171450">
              <a:lnSpc>
                <a:spcPct val="100000"/>
              </a:lnSpc>
              <a:buFont typeface="Arial" panose="020B0604020202020204" pitchFamily="34" charset="0"/>
              <a:buChar char="•"/>
            </a:pPr>
            <a:r>
              <a:rPr lang="en-US" dirty="0"/>
              <a:t>With static resources and web-based services, this is relatively easy.</a:t>
            </a:r>
          </a:p>
          <a:p>
            <a:pPr marL="171450" indent="-171450">
              <a:lnSpc>
                <a:spcPct val="100000"/>
              </a:lnSpc>
              <a:buFont typeface="Arial" panose="020B0604020202020204" pitchFamily="34" charset="0"/>
              <a:buChar char="•"/>
            </a:pPr>
            <a:r>
              <a:rPr lang="en-US" dirty="0"/>
              <a:t>Things are a little harder with databases.</a:t>
            </a:r>
          </a:p>
          <a:p>
            <a:pPr marL="171450" indent="-171450">
              <a:lnSpc>
                <a:spcPct val="100000"/>
              </a:lnSpc>
              <a:buFont typeface="Arial" panose="020B0604020202020204" pitchFamily="34" charset="0"/>
              <a:buChar char="•"/>
            </a:pPr>
            <a:endParaRPr lang="en-US" dirty="0"/>
          </a:p>
          <a:p>
            <a:pPr marL="0" indent="0">
              <a:lnSpc>
                <a:spcPct val="100000"/>
              </a:lnSpc>
              <a:buFont typeface="Arial" panose="020B0604020202020204" pitchFamily="34" charset="0"/>
              <a:buNone/>
            </a:pPr>
            <a:r>
              <a:rPr lang="en-US" dirty="0"/>
              <a:t>Source: </a:t>
            </a:r>
          </a:p>
          <a:p>
            <a:pPr marL="171450" indent="-171450">
              <a:lnSpc>
                <a:spcPct val="100000"/>
              </a:lnSpc>
              <a:buFont typeface="Arial" panose="020B0604020202020204" pitchFamily="34" charset="0"/>
              <a:buChar char="•"/>
            </a:pPr>
            <a:r>
              <a:rPr lang="en-US" dirty="0"/>
              <a:t>“Continuous Delivery” by Jez Humble and David Farley</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59</a:t>
            </a:fld>
            <a:endParaRPr lang="en-BY"/>
          </a:p>
        </p:txBody>
      </p:sp>
    </p:spTree>
    <p:extLst>
      <p:ext uri="{BB962C8B-B14F-4D97-AF65-F5344CB8AC3E}">
        <p14:creationId xmlns:p14="http://schemas.microsoft.com/office/powerpoint/2010/main" val="4209411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171450" indent="-171450">
              <a:buFont typeface="Arial" panose="020B0604020202020204" pitchFamily="34" charset="0"/>
              <a:buChar char="•"/>
            </a:pPr>
            <a:r>
              <a:rPr lang="en-US" dirty="0"/>
              <a:t>https://</a:t>
            </a:r>
            <a:r>
              <a:rPr lang="en-US" dirty="0" err="1"/>
              <a:t>martinfowler.com</a:t>
            </a:r>
            <a:r>
              <a:rPr lang="en-US" dirty="0"/>
              <a:t>/bliki/</a:t>
            </a:r>
            <a:r>
              <a:rPr lang="en-US" dirty="0" err="1"/>
              <a:t>BlueGreenDeployment.html</a:t>
            </a: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60</a:t>
            </a:fld>
            <a:endParaRPr lang="en-BY"/>
          </a:p>
        </p:txBody>
      </p:sp>
    </p:spTree>
    <p:extLst>
      <p:ext uri="{BB962C8B-B14F-4D97-AF65-F5344CB8AC3E}">
        <p14:creationId xmlns:p14="http://schemas.microsoft.com/office/powerpoint/2010/main" val="1251997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pPr marL="171450" indent="-171450">
              <a:buFont typeface="Arial" panose="020B0604020202020204" pitchFamily="34" charset="0"/>
              <a:buChar char="•"/>
            </a:pPr>
            <a:r>
              <a:rPr lang="en-US" dirty="0"/>
              <a:t>https://</a:t>
            </a:r>
            <a:r>
              <a:rPr lang="en-US" dirty="0" err="1"/>
              <a:t>martinfowler.com</a:t>
            </a:r>
            <a:r>
              <a:rPr lang="en-US" dirty="0"/>
              <a:t>/bliki/</a:t>
            </a:r>
            <a:r>
              <a:rPr lang="en-US" dirty="0" err="1"/>
              <a:t>CanaryRelease.html</a:t>
            </a:r>
            <a:endParaRPr lang="en-US" dirty="0"/>
          </a:p>
          <a:p>
            <a:pPr marL="171450" indent="-171450">
              <a:buFont typeface="Arial" panose="020B0604020202020204" pitchFamily="34" charset="0"/>
              <a:buChar char="•"/>
            </a:pPr>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61</a:t>
            </a:fld>
            <a:endParaRPr lang="en-BY"/>
          </a:p>
        </p:txBody>
      </p:sp>
    </p:spTree>
    <p:extLst>
      <p:ext uri="{BB962C8B-B14F-4D97-AF65-F5344CB8AC3E}">
        <p14:creationId xmlns:p14="http://schemas.microsoft.com/office/powerpoint/2010/main" val="1339160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mn-lt"/>
              </a:rPr>
              <a:t>A feature flag release varies from a canary release, as feature flags are used to expose a specific feature to a small subgroup of users. A canary release exposes a particular version of the entire application or service. There are many benefits to incorporating feature toggles into your release process. The following are some common use cases.</a:t>
            </a:r>
          </a:p>
          <a:p>
            <a:pPr marL="171450" indent="-171450">
              <a:buFont typeface="Arial" panose="020B0604020202020204" pitchFamily="34" charset="0"/>
              <a:buChar char="•"/>
            </a:pPr>
            <a:r>
              <a:rPr lang="en-US" b="1" i="0" dirty="0">
                <a:solidFill>
                  <a:srgbClr val="000000"/>
                </a:solidFill>
                <a:effectLst/>
                <a:latin typeface="+mn-lt"/>
              </a:rPr>
              <a:t>Testing in Production: </a:t>
            </a:r>
            <a:r>
              <a:rPr lang="en-US" b="0" i="0" dirty="0">
                <a:solidFill>
                  <a:srgbClr val="000000"/>
                </a:solidFill>
                <a:effectLst/>
                <a:latin typeface="+mn-lt"/>
              </a:rPr>
              <a:t>feature flags allow development teams to test new features in production while mitigating the risk of a poor release by providing a way to quickly roll back the feature via a kill switch if necessary. They allow validating the functionality of new feature releases in the real world while minimizing the risk and encourage trunk-based development, which helps prevent merge conflicts from divergent code paths.</a:t>
            </a:r>
          </a:p>
          <a:p>
            <a:pPr marL="171450" indent="-171450">
              <a:buFont typeface="Arial" panose="020B0604020202020204" pitchFamily="34" charset="0"/>
              <a:buChar char="•"/>
            </a:pPr>
            <a:r>
              <a:rPr lang="en-US" b="1" i="0" dirty="0">
                <a:solidFill>
                  <a:srgbClr val="000000"/>
                </a:solidFill>
                <a:effectLst/>
                <a:latin typeface="+mn-lt"/>
              </a:rPr>
              <a:t>Quicker Release Cycles</a:t>
            </a:r>
            <a:r>
              <a:rPr lang="en-US" b="0" i="0" dirty="0">
                <a:solidFill>
                  <a:srgbClr val="000000"/>
                </a:solidFill>
                <a:effectLst/>
                <a:latin typeface="+mn-lt"/>
              </a:rPr>
              <a:t>: using feature flags, a team can modify a system’s behavior without making disruptive code changes to the live code. Thus, one of the feature flags’ important benefits is the simplicity of their deployment in the development process. Feature flags decouple feature lifecycle management from code deployment, freeing up the engineering team to work on other tasks.</a:t>
            </a:r>
          </a:p>
          <a:p>
            <a:pPr marL="171450" indent="-171450">
              <a:buFont typeface="Arial" panose="020B0604020202020204" pitchFamily="34" charset="0"/>
              <a:buChar char="•"/>
            </a:pPr>
            <a:r>
              <a:rPr lang="en-US" b="1" i="0" dirty="0">
                <a:solidFill>
                  <a:srgbClr val="000000"/>
                </a:solidFill>
                <a:effectLst/>
                <a:latin typeface="+mn-lt"/>
              </a:rPr>
              <a:t>Rollback / Kill Switch</a:t>
            </a:r>
            <a:r>
              <a:rPr lang="en-US" b="0" i="0" dirty="0">
                <a:solidFill>
                  <a:srgbClr val="000000"/>
                </a:solidFill>
                <a:effectLst/>
                <a:latin typeface="+mn-lt"/>
              </a:rPr>
              <a:t>: using feature flags significantly simplifies enabling or disabling new features. If a bug is discovered in a new feature, it can be rolled back instantly without changing your source code. This is useful for </a:t>
            </a:r>
            <a:r>
              <a:rPr lang="en-US" b="1" i="0" dirty="0">
                <a:solidFill>
                  <a:srgbClr val="000000"/>
                </a:solidFill>
                <a:effectLst/>
                <a:latin typeface="+mn-lt"/>
              </a:rPr>
              <a:t>mobile app developers</a:t>
            </a:r>
            <a:r>
              <a:rPr lang="en-US" b="0" i="0" dirty="0">
                <a:solidFill>
                  <a:srgbClr val="000000"/>
                </a:solidFill>
                <a:effectLst/>
                <a:latin typeface="+mn-lt"/>
              </a:rPr>
              <a:t>, who can use feature flags to release or roll back new features without going through the lengthy app store review process.</a:t>
            </a:r>
          </a:p>
          <a:p>
            <a:pPr marL="171450" indent="-171450">
              <a:buFont typeface="Arial" panose="020B0604020202020204" pitchFamily="34" charset="0"/>
              <a:buChar char="•"/>
            </a:pPr>
            <a:r>
              <a:rPr lang="en-US" b="1" i="0" dirty="0">
                <a:solidFill>
                  <a:srgbClr val="000000"/>
                </a:solidFill>
                <a:effectLst/>
                <a:latin typeface="+mn-lt"/>
              </a:rPr>
              <a:t>Server-Side A/B Testing</a:t>
            </a:r>
            <a:r>
              <a:rPr lang="en-US" b="0" i="0" dirty="0">
                <a:solidFill>
                  <a:srgbClr val="000000"/>
                </a:solidFill>
                <a:effectLst/>
                <a:latin typeface="+mn-lt"/>
              </a:rPr>
              <a:t>: developers can implement A/B tests using feature flags by enabling a feature for half of the segment of users, and disabling the feature for the other half, and seeing how the two perform against each other for a certain metric. Feature flags allow to A/B test various features within products with no need for code deployment. Google, Facebook, Amazon, and Netflix A/B test new features before deploying to their full user base.</a:t>
            </a:r>
          </a:p>
          <a:p>
            <a:pPr marL="171450" indent="-171450">
              <a:buFont typeface="Arial" panose="020B0604020202020204" pitchFamily="34" charset="0"/>
              <a:buChar char="•"/>
            </a:pPr>
            <a:r>
              <a:rPr lang="en-US" b="1" i="0" dirty="0">
                <a:solidFill>
                  <a:srgbClr val="000000"/>
                </a:solidFill>
                <a:effectLst/>
                <a:latin typeface="+mn-lt"/>
              </a:rPr>
              <a:t>Feature Gating</a:t>
            </a:r>
            <a:r>
              <a:rPr lang="en-US" b="0" i="0" dirty="0">
                <a:solidFill>
                  <a:srgbClr val="000000"/>
                </a:solidFill>
                <a:effectLst/>
                <a:latin typeface="+mn-lt"/>
              </a:rPr>
              <a:t>: feature flags can be used to implement targeted rollouts of features to a specific subset of your users. This can be great for A/B testing features for specific segments of your audience. Still, it can also be used to release features to only a subset of your users, </a:t>
            </a:r>
            <a:r>
              <a:rPr lang="en-US" b="1" i="0" dirty="0">
                <a:solidFill>
                  <a:srgbClr val="000000"/>
                </a:solidFill>
                <a:effectLst/>
                <a:latin typeface="+mn-lt"/>
              </a:rPr>
              <a:t>for example</a:t>
            </a:r>
            <a:r>
              <a:rPr lang="en-US" b="0" i="0" dirty="0">
                <a:solidFill>
                  <a:srgbClr val="000000"/>
                </a:solidFill>
                <a:effectLst/>
                <a:latin typeface="+mn-lt"/>
              </a:rPr>
              <a:t>, granting users in your enterprise tier access to features that aren’t available in lower tiers.</a:t>
            </a:r>
          </a:p>
          <a:p>
            <a:pPr marL="171450" indent="-171450">
              <a:buFont typeface="Arial" panose="020B0604020202020204" pitchFamily="34" charset="0"/>
              <a:buChar char="•"/>
            </a:pPr>
            <a:r>
              <a:rPr lang="en-US" b="1" i="0" dirty="0">
                <a:solidFill>
                  <a:srgbClr val="000000"/>
                </a:solidFill>
                <a:effectLst/>
                <a:latin typeface="+mn-lt"/>
              </a:rPr>
              <a:t>Continuous Deployment</a:t>
            </a:r>
            <a:r>
              <a:rPr lang="en-US" b="0" i="0" dirty="0">
                <a:solidFill>
                  <a:srgbClr val="000000"/>
                </a:solidFill>
                <a:effectLst/>
                <a:latin typeface="+mn-lt"/>
              </a:rPr>
              <a:t>: feature flags have the ability to allow quick learning. Feature flagging enables companies to continuously deliver and deploy software to their users in a faster way. The use of feature flags allows companies to perform gradual feature rollouts, fix bugs in the code without redeploying, experience a more streamlined development cycle, and do rollbacks of code more easily.</a:t>
            </a:r>
          </a:p>
          <a:p>
            <a:pPr marL="171450" indent="-171450">
              <a:buFont typeface="Arial" panose="020B0604020202020204" pitchFamily="34" charset="0"/>
              <a:buChar char="•"/>
            </a:pPr>
            <a:endParaRPr lang="en-BY" i="0" dirty="0">
              <a:solidFill>
                <a:srgbClr val="000000"/>
              </a:solidFill>
              <a:latin typeface="+mn-lt"/>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62</a:t>
            </a:fld>
            <a:endParaRPr lang="en-BY"/>
          </a:p>
        </p:txBody>
      </p:sp>
    </p:spTree>
    <p:extLst>
      <p:ext uri="{BB962C8B-B14F-4D97-AF65-F5344CB8AC3E}">
        <p14:creationId xmlns:p14="http://schemas.microsoft.com/office/powerpoint/2010/main" val="3982216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https://www.amazon.com/Software-Architecture-Practice-3rd-Engineering/dp/0321815734</a:t>
            </a:r>
          </a:p>
          <a:p>
            <a:r>
              <a:rPr lang="en-US" dirty="0">
                <a:hlinkClick r:id="rId3">
                  <a:extLst>
                    <a:ext uri="{A12FA001-AC4F-418D-AE19-62706E023703}">
                      <ahyp:hlinkClr xmlns:ahyp="http://schemas.microsoft.com/office/drawing/2018/hyperlinkcolor" val="tx"/>
                    </a:ext>
                  </a:extLst>
                </a:hlinkClick>
              </a:rPr>
              <a:t>https://www.oreilly.com/library/view/software-architecture-patterns/9781491971437/</a:t>
            </a:r>
            <a:endParaRPr lang="en-US" dirty="0"/>
          </a:p>
          <a:p>
            <a:r>
              <a:rPr lang="en-US" u="sng" dirty="0"/>
              <a:t>https://</a:t>
            </a:r>
            <a:r>
              <a:rPr lang="en-US" u="sng" dirty="0" err="1"/>
              <a:t>www.amazon.com</a:t>
            </a:r>
            <a:r>
              <a:rPr lang="en-US" u="sng" dirty="0"/>
              <a:t>/Enterprise-Integration-Patterns-Designing-Deploying/</a:t>
            </a:r>
            <a:r>
              <a:rPr lang="en-US" u="sng" dirty="0" err="1"/>
              <a:t>dp</a:t>
            </a:r>
            <a:r>
              <a:rPr lang="en-US" u="sng" dirty="0"/>
              <a:t>/0321200683</a:t>
            </a:r>
          </a:p>
          <a:p>
            <a:r>
              <a:rPr lang="en-US" dirty="0">
                <a:hlinkClick r:id="rId4">
                  <a:extLst>
                    <a:ext uri="{A12FA001-AC4F-418D-AE19-62706E023703}">
                      <ahyp:hlinkClr xmlns:ahyp="http://schemas.microsoft.com/office/drawing/2018/hyperlinkcolor" val="tx"/>
                    </a:ext>
                  </a:extLst>
                </a:hlinkClick>
              </a:rPr>
              <a:t>https://www.amazon.com/Patterns-Fault-Tolerant-Software-Wiley-ebook/dp/B00DXK33SK/</a:t>
            </a:r>
            <a:endParaRPr lang="en-US" dirty="0"/>
          </a:p>
          <a:p>
            <a:pPr marL="0" marR="0" lvl="0" indent="0" algn="l" defTabSz="685800" rtl="0" eaLnBrk="1" fontAlgn="auto" latinLnBrk="0" hangingPunct="1">
              <a:lnSpc>
                <a:spcPct val="150000"/>
              </a:lnSpc>
              <a:spcBef>
                <a:spcPts val="0"/>
              </a:spcBef>
              <a:spcAft>
                <a:spcPts val="0"/>
              </a:spcAft>
              <a:buClrTx/>
              <a:buSzTx/>
              <a:buFontTx/>
              <a:buNone/>
              <a:tabLst/>
              <a:defRPr/>
            </a:pPr>
            <a:r>
              <a:rPr lang="en-US" u="sng" dirty="0"/>
              <a:t>https://</a:t>
            </a:r>
            <a:r>
              <a:rPr lang="en-US" u="sng" dirty="0" err="1"/>
              <a:t>www.amazon.com</a:t>
            </a:r>
            <a:r>
              <a:rPr lang="en-US" u="sng" dirty="0"/>
              <a:t>/Continuous-Delivery-Deployment-Automation-Addison-Wesley/</a:t>
            </a:r>
            <a:r>
              <a:rPr lang="en-US" u="sng" dirty="0" err="1"/>
              <a:t>dp</a:t>
            </a:r>
            <a:r>
              <a:rPr lang="en-US" u="sng" dirty="0"/>
              <a:t>/0321601912/</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EED810-9368-3642-AB6E-6D390B3DD3B8}" type="slidenum">
              <a:rPr lang="en-BY" smtClean="0"/>
              <a:t>63</a:t>
            </a:fld>
            <a:endParaRPr lang="en-BY"/>
          </a:p>
        </p:txBody>
      </p:sp>
    </p:spTree>
    <p:extLst>
      <p:ext uri="{BB962C8B-B14F-4D97-AF65-F5344CB8AC3E}">
        <p14:creationId xmlns:p14="http://schemas.microsoft.com/office/powerpoint/2010/main" val="3488080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171450" indent="-171450">
              <a:buFont typeface="Arial" panose="020B0604020202020204" pitchFamily="34" charset="0"/>
              <a:buChar char="•"/>
            </a:pPr>
            <a:r>
              <a:rPr lang="en-US" dirty="0"/>
              <a:t>https://en.wikipedia.org/wiki/Coupling_(computer_programming)</a:t>
            </a:r>
          </a:p>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17</a:t>
            </a:fld>
            <a:endParaRPr lang="en-BY"/>
          </a:p>
        </p:txBody>
      </p:sp>
    </p:spTree>
    <p:extLst>
      <p:ext uri="{BB962C8B-B14F-4D97-AF65-F5344CB8AC3E}">
        <p14:creationId xmlns:p14="http://schemas.microsoft.com/office/powerpoint/2010/main" val="3598586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7722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pPr marL="171450" indent="-171450">
              <a:buFont typeface="Arial" panose="020B0604020202020204" pitchFamily="34" charset="0"/>
              <a:buChar char="•"/>
            </a:pPr>
            <a:r>
              <a:rPr lang="en-US" dirty="0"/>
              <a:t>https://en.wikipedia.org/wiki/Cohesion_(computer_science)</a:t>
            </a:r>
          </a:p>
          <a:p>
            <a:pPr marL="0" marR="0" lvl="0" indent="0" algn="l" defTabSz="6858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12EED810-9368-3642-AB6E-6D390B3DD3B8}" type="slidenum">
              <a:rPr lang="en-BY" smtClean="0"/>
              <a:t>18</a:t>
            </a:fld>
            <a:endParaRPr lang="en-BY"/>
          </a:p>
        </p:txBody>
      </p:sp>
    </p:spTree>
    <p:extLst>
      <p:ext uri="{BB962C8B-B14F-4D97-AF65-F5344CB8AC3E}">
        <p14:creationId xmlns:p14="http://schemas.microsoft.com/office/powerpoint/2010/main" val="359925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20</a:t>
            </a:fld>
            <a:endParaRPr lang="en-BY"/>
          </a:p>
        </p:txBody>
      </p:sp>
    </p:spTree>
    <p:extLst>
      <p:ext uri="{BB962C8B-B14F-4D97-AF65-F5344CB8AC3E}">
        <p14:creationId xmlns:p14="http://schemas.microsoft.com/office/powerpoint/2010/main" val="2563489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Y"/>
          </a:p>
        </p:txBody>
      </p:sp>
      <p:sp>
        <p:nvSpPr>
          <p:cNvPr id="4" name="Slide Number Placeholder 3"/>
          <p:cNvSpPr>
            <a:spLocks noGrp="1"/>
          </p:cNvSpPr>
          <p:nvPr>
            <p:ph type="sldNum" sz="quarter" idx="5"/>
          </p:nvPr>
        </p:nvSpPr>
        <p:spPr/>
        <p:txBody>
          <a:bodyPr/>
          <a:lstStyle/>
          <a:p>
            <a:fld id="{12EED810-9368-3642-AB6E-6D390B3DD3B8}" type="slidenum">
              <a:rPr lang="en-BY" smtClean="0"/>
              <a:t>22</a:t>
            </a:fld>
            <a:endParaRPr lang="en-BY"/>
          </a:p>
        </p:txBody>
      </p:sp>
    </p:spTree>
    <p:extLst>
      <p:ext uri="{BB962C8B-B14F-4D97-AF65-F5344CB8AC3E}">
        <p14:creationId xmlns:p14="http://schemas.microsoft.com/office/powerpoint/2010/main" val="2458959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ource Sans Pro" panose="020B0503030403020204" pitchFamily="34" charset="0"/>
                <a:ea typeface="Source Sans Pro" panose="020B0503030403020204" pitchFamily="34" charset="0"/>
                <a:cs typeface="Trebuchet MS" charset="0"/>
              </a:rPr>
              <a:t>Source:</a:t>
            </a:r>
          </a:p>
          <a:p>
            <a:pPr marL="171450" marR="0" lvl="0" indent="-171450" algn="l" defTabSz="6858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Source Sans Pro" panose="020B0503030403020204" pitchFamily="34" charset="0"/>
                <a:ea typeface="Source Sans Pro" panose="020B0503030403020204" pitchFamily="34" charset="0"/>
                <a:cs typeface="Trebuchet MS" charset="0"/>
              </a:rPr>
              <a:t>https://martinfowler.com/bliki/MonolithFirst.html</a:t>
            </a:r>
          </a:p>
        </p:txBody>
      </p:sp>
      <p:sp>
        <p:nvSpPr>
          <p:cNvPr id="4" name="Slide Number Placeholder 3"/>
          <p:cNvSpPr>
            <a:spLocks noGrp="1"/>
          </p:cNvSpPr>
          <p:nvPr>
            <p:ph type="sldNum" sz="quarter" idx="5"/>
          </p:nvPr>
        </p:nvSpPr>
        <p:spPr/>
        <p:txBody>
          <a:bodyPr/>
          <a:lstStyle/>
          <a:p>
            <a:fld id="{12EED810-9368-3642-AB6E-6D390B3DD3B8}" type="slidenum">
              <a:rPr lang="en-BY" smtClean="0"/>
              <a:t>23</a:t>
            </a:fld>
            <a:endParaRPr lang="en-BY"/>
          </a:p>
        </p:txBody>
      </p:sp>
    </p:spTree>
    <p:extLst>
      <p:ext uri="{BB962C8B-B14F-4D97-AF65-F5344CB8AC3E}">
        <p14:creationId xmlns:p14="http://schemas.microsoft.com/office/powerpoint/2010/main" val="4166471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2477724" y="415650"/>
            <a:ext cx="6244199" cy="0"/>
          </a:xfrm>
          <a:prstGeom prst="straightConnector1">
            <a:avLst/>
          </a:prstGeom>
          <a:noFill/>
          <a:ln w="38100" cap="flat" cmpd="sng">
            <a:solidFill>
              <a:schemeClr val="lt1"/>
            </a:solidFill>
            <a:prstDash val="solid"/>
            <a:round/>
            <a:headEnd type="none" w="med" len="med"/>
            <a:tailEnd type="none" w="med" len="med"/>
          </a:ln>
        </p:spPr>
      </p:cxnSp>
      <p:cxnSp>
        <p:nvCxnSpPr>
          <p:cNvPr id="11" name="Shape 11"/>
          <p:cNvCxnSpPr/>
          <p:nvPr/>
        </p:nvCxnSpPr>
        <p:spPr>
          <a:xfrm>
            <a:off x="2477724" y="4740000"/>
            <a:ext cx="6244199" cy="0"/>
          </a:xfrm>
          <a:prstGeom prst="straightConnector1">
            <a:avLst/>
          </a:prstGeom>
          <a:noFill/>
          <a:ln w="19050" cap="flat" cmpd="sng">
            <a:solidFill>
              <a:schemeClr val="lt1"/>
            </a:solidFill>
            <a:prstDash val="solid"/>
            <a:round/>
            <a:headEnd type="none" w="med" len="med"/>
            <a:tailEnd type="none" w="med" len="med"/>
          </a:ln>
        </p:spPr>
      </p:cxnSp>
      <p:cxnSp>
        <p:nvCxnSpPr>
          <p:cNvPr id="12" name="Shape 12"/>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13" name="Shape 13"/>
          <p:cNvSpPr txBox="1">
            <a:spLocks noGrp="1"/>
          </p:cNvSpPr>
          <p:nvPr>
            <p:ph type="ctrTitle"/>
          </p:nvPr>
        </p:nvSpPr>
        <p:spPr>
          <a:xfrm>
            <a:off x="2371725" y="630225"/>
            <a:ext cx="6331500" cy="1541999"/>
          </a:xfrm>
          <a:prstGeom prst="rect">
            <a:avLst/>
          </a:prstGeom>
        </p:spPr>
        <p:txBody>
          <a:bodyPr lIns="91425" tIns="91425" rIns="91425" bIns="91425" anchor="t"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4" name="Shape 14"/>
          <p:cNvSpPr txBox="1">
            <a:spLocks noGrp="1"/>
          </p:cNvSpPr>
          <p:nvPr>
            <p:ph type="subTitle" idx="1"/>
          </p:nvPr>
        </p:nvSpPr>
        <p:spPr>
          <a:xfrm>
            <a:off x="2390266" y="3238450"/>
            <a:ext cx="6331500" cy="1241699"/>
          </a:xfrm>
          <a:prstGeom prst="rect">
            <a:avLst/>
          </a:prstGeom>
        </p:spPr>
        <p:txBody>
          <a:bodyPr lIns="91425" tIns="91425" rIns="91425" bIns="91425" anchor="b"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5" name="Shape 1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Shape 17"/>
          <p:cNvCxnSpPr/>
          <p:nvPr/>
        </p:nvCxnSpPr>
        <p:spPr>
          <a:xfrm>
            <a:off x="425200" y="415650"/>
            <a:ext cx="8296799" cy="0"/>
          </a:xfrm>
          <a:prstGeom prst="straightConnector1">
            <a:avLst/>
          </a:prstGeom>
          <a:noFill/>
          <a:ln w="38100" cap="flat" cmpd="sng">
            <a:solidFill>
              <a:schemeClr val="lt1"/>
            </a:solidFill>
            <a:prstDash val="solid"/>
            <a:round/>
            <a:headEnd type="none" w="med" len="med"/>
            <a:tailEnd type="none" w="med" len="med"/>
          </a:ln>
        </p:spPr>
      </p:cxnSp>
      <p:cxnSp>
        <p:nvCxnSpPr>
          <p:cNvPr id="18" name="Shape 18"/>
          <p:cNvCxnSpPr/>
          <p:nvPr/>
        </p:nvCxnSpPr>
        <p:spPr>
          <a:xfrm>
            <a:off x="425200" y="4740000"/>
            <a:ext cx="8296799" cy="0"/>
          </a:xfrm>
          <a:prstGeom prst="straightConnector1">
            <a:avLst/>
          </a:prstGeom>
          <a:noFill/>
          <a:ln w="19050" cap="flat" cmpd="sng">
            <a:solidFill>
              <a:schemeClr val="lt1"/>
            </a:solidFill>
            <a:prstDash val="solid"/>
            <a:round/>
            <a:headEnd type="none" w="med" len="med"/>
            <a:tailEnd type="none" w="med" len="med"/>
          </a:ln>
        </p:spPr>
      </p:cxnSp>
      <p:sp>
        <p:nvSpPr>
          <p:cNvPr id="19" name="Shape 19"/>
          <p:cNvSpPr txBox="1">
            <a:spLocks noGrp="1"/>
          </p:cNvSpPr>
          <p:nvPr>
            <p:ph type="title"/>
          </p:nvPr>
        </p:nvSpPr>
        <p:spPr>
          <a:xfrm>
            <a:off x="406425" y="1806825"/>
            <a:ext cx="8296799" cy="1541999"/>
          </a:xfrm>
          <a:prstGeom prst="rect">
            <a:avLst/>
          </a:prstGeom>
        </p:spPr>
        <p:txBody>
          <a:bodyPr lIns="91425" tIns="91425" rIns="91425" bIns="91425" anchor="ctr" anchorCtr="0"/>
          <a:lstStyle>
            <a:lvl1pPr lvl="0" algn="ctr" rtl="0">
              <a:spcBef>
                <a:spcPts val="0"/>
              </a:spcBef>
              <a:buClr>
                <a:schemeClr val="lt1"/>
              </a:buClr>
              <a:buSzPct val="100000"/>
              <a:defRPr sz="4800">
                <a:solidFill>
                  <a:schemeClr val="lt1"/>
                </a:solidFill>
              </a:defRPr>
            </a:lvl1pPr>
            <a:lvl2pPr lvl="1" algn="ctr" rtl="0">
              <a:spcBef>
                <a:spcPts val="0"/>
              </a:spcBef>
              <a:buClr>
                <a:schemeClr val="lt1"/>
              </a:buClr>
              <a:buSzPct val="100000"/>
              <a:defRPr sz="4800">
                <a:solidFill>
                  <a:schemeClr val="lt1"/>
                </a:solidFill>
              </a:defRPr>
            </a:lvl2pPr>
            <a:lvl3pPr lvl="2" algn="ctr" rtl="0">
              <a:spcBef>
                <a:spcPts val="0"/>
              </a:spcBef>
              <a:buClr>
                <a:schemeClr val="lt1"/>
              </a:buClr>
              <a:buSzPct val="100000"/>
              <a:defRPr sz="4800">
                <a:solidFill>
                  <a:schemeClr val="lt1"/>
                </a:solidFill>
              </a:defRPr>
            </a:lvl3pPr>
            <a:lvl4pPr lvl="3" algn="ctr" rtl="0">
              <a:spcBef>
                <a:spcPts val="0"/>
              </a:spcBef>
              <a:buClr>
                <a:schemeClr val="lt1"/>
              </a:buClr>
              <a:buSzPct val="100000"/>
              <a:defRPr sz="4800">
                <a:solidFill>
                  <a:schemeClr val="lt1"/>
                </a:solidFill>
              </a:defRPr>
            </a:lvl4pPr>
            <a:lvl5pPr lvl="4" algn="ctr" rtl="0">
              <a:spcBef>
                <a:spcPts val="0"/>
              </a:spcBef>
              <a:buClr>
                <a:schemeClr val="lt1"/>
              </a:buClr>
              <a:buSzPct val="100000"/>
              <a:defRPr sz="4800">
                <a:solidFill>
                  <a:schemeClr val="lt1"/>
                </a:solidFill>
              </a:defRPr>
            </a:lvl5pPr>
            <a:lvl6pPr lvl="5" algn="ctr" rtl="0">
              <a:spcBef>
                <a:spcPts val="0"/>
              </a:spcBef>
              <a:buClr>
                <a:schemeClr val="lt1"/>
              </a:buClr>
              <a:buSzPct val="100000"/>
              <a:defRPr sz="4800">
                <a:solidFill>
                  <a:schemeClr val="lt1"/>
                </a:solidFill>
              </a:defRPr>
            </a:lvl6pPr>
            <a:lvl7pPr lvl="6" algn="ctr" rtl="0">
              <a:spcBef>
                <a:spcPts val="0"/>
              </a:spcBef>
              <a:buClr>
                <a:schemeClr val="lt1"/>
              </a:buClr>
              <a:buSzPct val="100000"/>
              <a:defRPr sz="4800">
                <a:solidFill>
                  <a:schemeClr val="lt1"/>
                </a:solidFill>
              </a:defRPr>
            </a:lvl7pPr>
            <a:lvl8pPr lvl="7" algn="ctr" rtl="0">
              <a:spcBef>
                <a:spcPts val="0"/>
              </a:spcBef>
              <a:buClr>
                <a:schemeClr val="lt1"/>
              </a:buClr>
              <a:buSzPct val="100000"/>
              <a:defRPr sz="4800">
                <a:solidFill>
                  <a:schemeClr val="lt1"/>
                </a:solidFill>
              </a:defRPr>
            </a:lvl8pPr>
            <a:lvl9pPr lvl="8" algn="ctr" rtl="0">
              <a:spcBef>
                <a:spcPts val="0"/>
              </a:spcBef>
              <a:buClr>
                <a:schemeClr val="lt1"/>
              </a:buClr>
              <a:buSzPct val="100000"/>
              <a:defRPr sz="4800">
                <a:solidFill>
                  <a:schemeClr val="lt1"/>
                </a:solidFill>
              </a:defRPr>
            </a:lvl9pPr>
          </a:lstStyle>
          <a:p>
            <a:endParaRPr/>
          </a:p>
        </p:txBody>
      </p:sp>
      <p:sp>
        <p:nvSpPr>
          <p:cNvPr id="20" name="Shape 20"/>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03300" y="411575"/>
            <a:ext cx="8520599" cy="639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
        <p:cNvGrpSpPr/>
        <p:nvPr/>
      </p:nvGrpSpPr>
      <p:grpSpPr>
        <a:xfrm>
          <a:off x="0" y="0"/>
          <a:ext cx="0" cy="0"/>
          <a:chOff x="0" y="0"/>
          <a:chExt cx="0" cy="0"/>
        </a:xfrm>
      </p:grpSpPr>
      <p:cxnSp>
        <p:nvCxnSpPr>
          <p:cNvPr id="40" name="Shape 40"/>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319500" y="936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2" name="Shape 42"/>
          <p:cNvSpPr txBox="1">
            <a:spLocks noGrp="1"/>
          </p:cNvSpPr>
          <p:nvPr>
            <p:ph type="body" idx="1"/>
          </p:nvPr>
        </p:nvSpPr>
        <p:spPr>
          <a:xfrm>
            <a:off x="319500" y="1846803"/>
            <a:ext cx="2807999" cy="28062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3" name="Shape 43"/>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Shape 45"/>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46" name="Shape 46"/>
          <p:cNvSpPr txBox="1">
            <a:spLocks noGrp="1"/>
          </p:cNvSpPr>
          <p:nvPr>
            <p:ph type="title"/>
          </p:nvPr>
        </p:nvSpPr>
        <p:spPr>
          <a:xfrm>
            <a:off x="283103" y="712140"/>
            <a:ext cx="6244199" cy="3835499"/>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47" name="Shape 47"/>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8"/>
        <p:cNvGrpSpPr/>
        <p:nvPr/>
      </p:nvGrpSpPr>
      <p:grpSpPr>
        <a:xfrm>
          <a:off x="0" y="0"/>
          <a:ext cx="0" cy="0"/>
          <a:chOff x="0" y="0"/>
          <a:chExt cx="0" cy="0"/>
        </a:xfrm>
      </p:grpSpPr>
      <p:sp>
        <p:nvSpPr>
          <p:cNvPr id="49" name="Shape 49"/>
          <p:cNvSpPr/>
          <p:nvPr/>
        </p:nvSpPr>
        <p:spPr>
          <a:xfrm>
            <a:off x="4572000" y="125"/>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50" name="Shape 5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51" name="Shape 51"/>
          <p:cNvSpPr txBox="1">
            <a:spLocks noGrp="1"/>
          </p:cNvSpPr>
          <p:nvPr>
            <p:ph type="title"/>
          </p:nvPr>
        </p:nvSpPr>
        <p:spPr>
          <a:xfrm>
            <a:off x="265500" y="1397350"/>
            <a:ext cx="4045199" cy="1318199"/>
          </a:xfrm>
          <a:prstGeom prst="rect">
            <a:avLst/>
          </a:prstGeom>
        </p:spPr>
        <p:txBody>
          <a:bodyPr lIns="91425" tIns="91425" rIns="91425" bIns="91425" anchor="b" anchorCtr="0"/>
          <a:lstStyle>
            <a:lvl1pPr lvl="0" algn="ctr" rtl="0">
              <a:spcBef>
                <a:spcPts val="0"/>
              </a:spcBef>
              <a:buClr>
                <a:schemeClr val="dk1"/>
              </a:buClr>
              <a:buSzPct val="100000"/>
              <a:defRPr sz="3600">
                <a:solidFill>
                  <a:schemeClr val="dk1"/>
                </a:solidFill>
              </a:defRPr>
            </a:lvl1pPr>
            <a:lvl2pPr lvl="1" algn="ctr" rtl="0">
              <a:spcBef>
                <a:spcPts val="0"/>
              </a:spcBef>
              <a:buClr>
                <a:schemeClr val="dk1"/>
              </a:buClr>
              <a:buSzPct val="100000"/>
              <a:defRPr sz="3600">
                <a:solidFill>
                  <a:schemeClr val="dk1"/>
                </a:solidFill>
              </a:defRPr>
            </a:lvl2pPr>
            <a:lvl3pPr lvl="2" algn="ctr" rtl="0">
              <a:spcBef>
                <a:spcPts val="0"/>
              </a:spcBef>
              <a:buClr>
                <a:schemeClr val="dk1"/>
              </a:buClr>
              <a:buSzPct val="100000"/>
              <a:defRPr sz="3600">
                <a:solidFill>
                  <a:schemeClr val="dk1"/>
                </a:solidFill>
              </a:defRPr>
            </a:lvl3pPr>
            <a:lvl4pPr lvl="3" algn="ctr" rtl="0">
              <a:spcBef>
                <a:spcPts val="0"/>
              </a:spcBef>
              <a:buClr>
                <a:schemeClr val="dk1"/>
              </a:buClr>
              <a:buSzPct val="100000"/>
              <a:defRPr sz="3600">
                <a:solidFill>
                  <a:schemeClr val="dk1"/>
                </a:solidFill>
              </a:defRPr>
            </a:lvl4pPr>
            <a:lvl5pPr lvl="4" algn="ctr" rtl="0">
              <a:spcBef>
                <a:spcPts val="0"/>
              </a:spcBef>
              <a:buClr>
                <a:schemeClr val="dk1"/>
              </a:buClr>
              <a:buSzPct val="100000"/>
              <a:defRPr sz="3600">
                <a:solidFill>
                  <a:schemeClr val="dk1"/>
                </a:solidFill>
              </a:defRPr>
            </a:lvl5pPr>
            <a:lvl6pPr lvl="5" algn="ctr" rtl="0">
              <a:spcBef>
                <a:spcPts val="0"/>
              </a:spcBef>
              <a:buClr>
                <a:schemeClr val="dk1"/>
              </a:buClr>
              <a:buSzPct val="100000"/>
              <a:defRPr sz="3600">
                <a:solidFill>
                  <a:schemeClr val="dk1"/>
                </a:solidFill>
              </a:defRPr>
            </a:lvl6pPr>
            <a:lvl7pPr lvl="6" algn="ctr" rtl="0">
              <a:spcBef>
                <a:spcPts val="0"/>
              </a:spcBef>
              <a:buClr>
                <a:schemeClr val="dk1"/>
              </a:buClr>
              <a:buSzPct val="100000"/>
              <a:defRPr sz="3600">
                <a:solidFill>
                  <a:schemeClr val="dk1"/>
                </a:solidFill>
              </a:defRPr>
            </a:lvl7pPr>
            <a:lvl8pPr lvl="7" algn="ctr" rtl="0">
              <a:spcBef>
                <a:spcPts val="0"/>
              </a:spcBef>
              <a:buClr>
                <a:schemeClr val="dk1"/>
              </a:buClr>
              <a:buSzPct val="100000"/>
              <a:defRPr sz="3600">
                <a:solidFill>
                  <a:schemeClr val="dk1"/>
                </a:solidFill>
              </a:defRPr>
            </a:lvl8pPr>
            <a:lvl9pPr lvl="8" algn="ctr" rtl="0">
              <a:spcBef>
                <a:spcPts val="0"/>
              </a:spcBef>
              <a:buClr>
                <a:schemeClr val="dk1"/>
              </a:buClr>
              <a:buSzPct val="100000"/>
              <a:defRPr sz="3600">
                <a:solidFill>
                  <a:schemeClr val="dk1"/>
                </a:solidFill>
              </a:defRPr>
            </a:lvl9pPr>
          </a:lstStyle>
          <a:p>
            <a:endParaRPr/>
          </a:p>
        </p:txBody>
      </p:sp>
      <p:sp>
        <p:nvSpPr>
          <p:cNvPr id="52" name="Shape 52"/>
          <p:cNvSpPr txBox="1">
            <a:spLocks noGrp="1"/>
          </p:cNvSpPr>
          <p:nvPr>
            <p:ph type="subTitle" idx="1"/>
          </p:nvPr>
        </p:nvSpPr>
        <p:spPr>
          <a:xfrm>
            <a:off x="265500" y="2735370"/>
            <a:ext cx="4045199"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3" name="Shape 53"/>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54" name="Shape 54"/>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55"/>
        <p:cNvGrpSpPr/>
        <p:nvPr/>
      </p:nvGrpSpPr>
      <p:grpSpPr>
        <a:xfrm>
          <a:off x="0" y="0"/>
          <a:ext cx="0" cy="0"/>
          <a:chOff x="0" y="0"/>
          <a:chExt cx="0" cy="0"/>
        </a:xfrm>
      </p:grpSpPr>
      <p:cxnSp>
        <p:nvCxnSpPr>
          <p:cNvPr id="56" name="Shape 56"/>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57" name="Shape 57"/>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58" name="Shape 58"/>
          <p:cNvSpPr txBox="1">
            <a:spLocks noGrp="1"/>
          </p:cNvSpPr>
          <p:nvPr>
            <p:ph type="body" idx="1"/>
          </p:nvPr>
        </p:nvSpPr>
        <p:spPr>
          <a:xfrm>
            <a:off x="328017" y="4226025"/>
            <a:ext cx="8388600" cy="3936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59" name="Shape 59"/>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60"/>
        <p:cNvGrpSpPr/>
        <p:nvPr/>
      </p:nvGrpSpPr>
      <p:grpSpPr>
        <a:xfrm>
          <a:off x="0" y="0"/>
          <a:ext cx="0" cy="0"/>
          <a:chOff x="0" y="0"/>
          <a:chExt cx="0" cy="0"/>
        </a:xfrm>
      </p:grpSpPr>
      <p:cxnSp>
        <p:nvCxnSpPr>
          <p:cNvPr id="61" name="Shape 61"/>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62" name="Shape 62"/>
          <p:cNvCxnSpPr/>
          <p:nvPr/>
        </p:nvCxnSpPr>
        <p:spPr>
          <a:xfrm>
            <a:off x="425200" y="415650"/>
            <a:ext cx="8296799" cy="0"/>
          </a:xfrm>
          <a:prstGeom prst="straightConnector1">
            <a:avLst/>
          </a:prstGeom>
          <a:noFill/>
          <a:ln w="38100" cap="flat" cmpd="sng">
            <a:solidFill>
              <a:schemeClr val="dk2"/>
            </a:solidFill>
            <a:prstDash val="solid"/>
            <a:round/>
            <a:headEnd type="none" w="med" len="med"/>
            <a:tailEnd type="none" w="med" len="med"/>
          </a:ln>
        </p:spPr>
      </p:cxnSp>
      <p:sp>
        <p:nvSpPr>
          <p:cNvPr id="63" name="Shape 63"/>
          <p:cNvSpPr txBox="1">
            <a:spLocks noGrp="1"/>
          </p:cNvSpPr>
          <p:nvPr>
            <p:ph type="title"/>
          </p:nvPr>
        </p:nvSpPr>
        <p:spPr>
          <a:xfrm>
            <a:off x="853950" y="1304850"/>
            <a:ext cx="7436099" cy="1538399"/>
          </a:xfrm>
          <a:prstGeom prst="rect">
            <a:avLst/>
          </a:prstGeom>
        </p:spPr>
        <p:txBody>
          <a:bodyPr lIns="91425" tIns="91425" rIns="91425" bIns="91425" anchor="ctr" anchorCtr="0"/>
          <a:lstStyle>
            <a:lvl1pPr lvl="0" algn="ctr" rtl="0">
              <a:spcBef>
                <a:spcPts val="0"/>
              </a:spcBef>
              <a:buClr>
                <a:schemeClr val="dk1"/>
              </a:buClr>
              <a:buSzPct val="100000"/>
              <a:buFont typeface="Lato"/>
              <a:defRPr sz="9600">
                <a:solidFill>
                  <a:schemeClr val="dk1"/>
                </a:solidFill>
                <a:latin typeface="Lato"/>
                <a:ea typeface="Lato"/>
                <a:cs typeface="Lato"/>
                <a:sym typeface="Lato"/>
              </a:defRPr>
            </a:lvl1pPr>
            <a:lvl2pPr lvl="1" algn="ctr" rtl="0">
              <a:spcBef>
                <a:spcPts val="0"/>
              </a:spcBef>
              <a:buClr>
                <a:schemeClr val="dk1"/>
              </a:buClr>
              <a:buSzPct val="100000"/>
              <a:buFont typeface="Lato"/>
              <a:defRPr sz="9600">
                <a:solidFill>
                  <a:schemeClr val="dk1"/>
                </a:solidFill>
                <a:latin typeface="Lato"/>
                <a:ea typeface="Lato"/>
                <a:cs typeface="Lato"/>
                <a:sym typeface="Lato"/>
              </a:defRPr>
            </a:lvl2pPr>
            <a:lvl3pPr lvl="2" algn="ctr" rtl="0">
              <a:spcBef>
                <a:spcPts val="0"/>
              </a:spcBef>
              <a:buClr>
                <a:schemeClr val="dk1"/>
              </a:buClr>
              <a:buSzPct val="100000"/>
              <a:buFont typeface="Lato"/>
              <a:defRPr sz="9600">
                <a:solidFill>
                  <a:schemeClr val="dk1"/>
                </a:solidFill>
                <a:latin typeface="Lato"/>
                <a:ea typeface="Lato"/>
                <a:cs typeface="Lato"/>
                <a:sym typeface="Lato"/>
              </a:defRPr>
            </a:lvl3pPr>
            <a:lvl4pPr lvl="3" algn="ctr" rtl="0">
              <a:spcBef>
                <a:spcPts val="0"/>
              </a:spcBef>
              <a:buClr>
                <a:schemeClr val="dk1"/>
              </a:buClr>
              <a:buSzPct val="100000"/>
              <a:buFont typeface="Lato"/>
              <a:defRPr sz="9600">
                <a:solidFill>
                  <a:schemeClr val="dk1"/>
                </a:solidFill>
                <a:latin typeface="Lato"/>
                <a:ea typeface="Lato"/>
                <a:cs typeface="Lato"/>
                <a:sym typeface="Lato"/>
              </a:defRPr>
            </a:lvl4pPr>
            <a:lvl5pPr lvl="4" algn="ctr" rtl="0">
              <a:spcBef>
                <a:spcPts val="0"/>
              </a:spcBef>
              <a:buClr>
                <a:schemeClr val="dk1"/>
              </a:buClr>
              <a:buSzPct val="100000"/>
              <a:buFont typeface="Lato"/>
              <a:defRPr sz="9600">
                <a:solidFill>
                  <a:schemeClr val="dk1"/>
                </a:solidFill>
                <a:latin typeface="Lato"/>
                <a:ea typeface="Lato"/>
                <a:cs typeface="Lato"/>
                <a:sym typeface="Lato"/>
              </a:defRPr>
            </a:lvl5pPr>
            <a:lvl6pPr lvl="5" algn="ctr" rtl="0">
              <a:spcBef>
                <a:spcPts val="0"/>
              </a:spcBef>
              <a:buClr>
                <a:schemeClr val="dk1"/>
              </a:buClr>
              <a:buSzPct val="100000"/>
              <a:buFont typeface="Lato"/>
              <a:defRPr sz="9600">
                <a:solidFill>
                  <a:schemeClr val="dk1"/>
                </a:solidFill>
                <a:latin typeface="Lato"/>
                <a:ea typeface="Lato"/>
                <a:cs typeface="Lato"/>
                <a:sym typeface="Lato"/>
              </a:defRPr>
            </a:lvl6pPr>
            <a:lvl7pPr lvl="6" algn="ctr" rtl="0">
              <a:spcBef>
                <a:spcPts val="0"/>
              </a:spcBef>
              <a:buClr>
                <a:schemeClr val="dk1"/>
              </a:buClr>
              <a:buSzPct val="100000"/>
              <a:buFont typeface="Lato"/>
              <a:defRPr sz="9600">
                <a:solidFill>
                  <a:schemeClr val="dk1"/>
                </a:solidFill>
                <a:latin typeface="Lato"/>
                <a:ea typeface="Lato"/>
                <a:cs typeface="Lato"/>
                <a:sym typeface="Lato"/>
              </a:defRPr>
            </a:lvl7pPr>
            <a:lvl8pPr lvl="7" algn="ctr" rtl="0">
              <a:spcBef>
                <a:spcPts val="0"/>
              </a:spcBef>
              <a:buClr>
                <a:schemeClr val="dk1"/>
              </a:buClr>
              <a:buSzPct val="100000"/>
              <a:buFont typeface="Lato"/>
              <a:defRPr sz="9600">
                <a:solidFill>
                  <a:schemeClr val="dk1"/>
                </a:solidFill>
                <a:latin typeface="Lato"/>
                <a:ea typeface="Lato"/>
                <a:cs typeface="Lato"/>
                <a:sym typeface="Lato"/>
              </a:defRPr>
            </a:lvl8pPr>
            <a:lvl9pPr lvl="8" algn="ctr" rtl="0">
              <a:spcBef>
                <a:spcPts val="0"/>
              </a:spcBef>
              <a:buClr>
                <a:schemeClr val="dk1"/>
              </a:buClr>
              <a:buSzPct val="100000"/>
              <a:buFont typeface="Lato"/>
              <a:defRPr sz="9600">
                <a:solidFill>
                  <a:schemeClr val="dk1"/>
                </a:solidFill>
                <a:latin typeface="Lato"/>
                <a:ea typeface="Lato"/>
                <a:cs typeface="Lato"/>
                <a:sym typeface="Lato"/>
              </a:defRPr>
            </a:lvl9pPr>
          </a:lstStyle>
          <a:p>
            <a:endParaRPr/>
          </a:p>
        </p:txBody>
      </p:sp>
      <p:sp>
        <p:nvSpPr>
          <p:cNvPr id="64" name="Shape 64"/>
          <p:cNvSpPr txBox="1">
            <a:spLocks noGrp="1"/>
          </p:cNvSpPr>
          <p:nvPr>
            <p:ph type="body" idx="1"/>
          </p:nvPr>
        </p:nvSpPr>
        <p:spPr>
          <a:xfrm>
            <a:off x="853950" y="2919450"/>
            <a:ext cx="7436099" cy="10715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65" name="Shape 6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3204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400250" y="575950"/>
            <a:ext cx="6321599" cy="635399"/>
          </a:xfrm>
          <a:prstGeom prst="rect">
            <a:avLst/>
          </a:prstGeom>
          <a:noFill/>
          <a:ln>
            <a:noFill/>
          </a:ln>
        </p:spPr>
        <p:txBody>
          <a:bodyPr lIns="91425" tIns="91425" rIns="91425" bIns="91425" anchor="t" anchorCtr="0"/>
          <a:lstStyle>
            <a:lvl1pPr lvl="0" rt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2410112" y="1595775"/>
            <a:ext cx="6321599" cy="3002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7999" y="4688758"/>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5.jp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36.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37.jp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38.jp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39.jp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8" Type="http://schemas.openxmlformats.org/officeDocument/2006/relationships/hyperlink" Target="https://www.amazon.com/Enterprise-Integration-Patterns-Designing-Deploying/dp/0321200683" TargetMode="External"/><Relationship Id="rId3" Type="http://schemas.openxmlformats.org/officeDocument/2006/relationships/image" Target="../media/image44.jpeg"/><Relationship Id="rId7" Type="http://schemas.openxmlformats.org/officeDocument/2006/relationships/hyperlink" Target="https://www.oreilly.com/library/view/software-architecture-patterns/9781491971437/"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hyperlink" Target="https://www.amazon.com/Software-Architecture-Practice-3rd-Engineering/dp/0321815734" TargetMode="External"/><Relationship Id="rId5" Type="http://schemas.openxmlformats.org/officeDocument/2006/relationships/image" Target="../media/image15.png"/><Relationship Id="rId10" Type="http://schemas.openxmlformats.org/officeDocument/2006/relationships/hyperlink" Target="https://www.amazon.com/Continuous-Delivery-Deployment-Automation-Addison-Wesley/dp/0321601912/" TargetMode="External"/><Relationship Id="rId4" Type="http://schemas.openxmlformats.org/officeDocument/2006/relationships/image" Target="../media/image45.png"/><Relationship Id="rId9" Type="http://schemas.openxmlformats.org/officeDocument/2006/relationships/hyperlink" Target="https://www.amazon.com/Patterns-Fault-Tolerant-Software-Wiley-ebook/dp/B00DXK33SK/"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1952850" y="1655125"/>
            <a:ext cx="6331500" cy="1541999"/>
          </a:xfrm>
          <a:prstGeom prst="rect">
            <a:avLst/>
          </a:prstGeom>
        </p:spPr>
        <p:txBody>
          <a:bodyPr lIns="91425" tIns="91425" rIns="91425" bIns="91425" anchor="t" anchorCtr="0">
            <a:noAutofit/>
          </a:bodyPr>
          <a:lstStyle/>
          <a:p>
            <a:pPr lvl="0">
              <a:spcBef>
                <a:spcPts val="0"/>
              </a:spcBef>
              <a:buNone/>
            </a:pPr>
            <a:r>
              <a:rPr lang="en" dirty="0"/>
              <a:t>Software Development on Java</a:t>
            </a:r>
          </a:p>
        </p:txBody>
      </p:sp>
      <p:sp>
        <p:nvSpPr>
          <p:cNvPr id="73" name="Shape 73"/>
          <p:cNvSpPr txBox="1">
            <a:spLocks noGrp="1"/>
          </p:cNvSpPr>
          <p:nvPr>
            <p:ph type="subTitle" idx="1"/>
          </p:nvPr>
        </p:nvSpPr>
        <p:spPr>
          <a:xfrm>
            <a:off x="2390266" y="3238450"/>
            <a:ext cx="6331500" cy="1241699"/>
          </a:xfrm>
          <a:prstGeom prst="rect">
            <a:avLst/>
          </a:prstGeom>
        </p:spPr>
        <p:txBody>
          <a:bodyPr lIns="91425" tIns="91425" rIns="91425" bIns="91425" anchor="b" anchorCtr="0">
            <a:noAutofit/>
          </a:bodyPr>
          <a:lstStyle/>
          <a:p>
            <a:pPr lvl="0">
              <a:spcBef>
                <a:spcPts val="0"/>
              </a:spcBef>
              <a:buNone/>
            </a:pPr>
            <a:r>
              <a:rPr lang="en" dirty="0"/>
              <a:t>Dzmitry Marchankau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Factory pattern</a:t>
            </a:r>
          </a:p>
        </p:txBody>
      </p:sp>
      <p:pic>
        <p:nvPicPr>
          <p:cNvPr id="4" name="Picture 3">
            <a:extLst>
              <a:ext uri="{FF2B5EF4-FFF2-40B4-BE49-F238E27FC236}">
                <a16:creationId xmlns:a16="http://schemas.microsoft.com/office/drawing/2014/main" id="{35D04AEF-5016-447B-AB71-0DFF57EFA024}"/>
              </a:ext>
            </a:extLst>
          </p:cNvPr>
          <p:cNvPicPr>
            <a:picLocks noChangeAspect="1"/>
          </p:cNvPicPr>
          <p:nvPr/>
        </p:nvPicPr>
        <p:blipFill>
          <a:blip r:embed="rId2"/>
          <a:stretch>
            <a:fillRect/>
          </a:stretch>
        </p:blipFill>
        <p:spPr>
          <a:xfrm>
            <a:off x="1122976" y="1216627"/>
            <a:ext cx="6898047" cy="3880152"/>
          </a:xfrm>
          <a:prstGeom prst="rect">
            <a:avLst/>
          </a:prstGeom>
        </p:spPr>
      </p:pic>
    </p:spTree>
    <p:extLst>
      <p:ext uri="{BB962C8B-B14F-4D97-AF65-F5344CB8AC3E}">
        <p14:creationId xmlns:p14="http://schemas.microsoft.com/office/powerpoint/2010/main" val="110522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Proxy pattern</a:t>
            </a:r>
          </a:p>
        </p:txBody>
      </p:sp>
      <p:pic>
        <p:nvPicPr>
          <p:cNvPr id="3" name="Picture 2">
            <a:extLst>
              <a:ext uri="{FF2B5EF4-FFF2-40B4-BE49-F238E27FC236}">
                <a16:creationId xmlns:a16="http://schemas.microsoft.com/office/drawing/2014/main" id="{610B87B2-A442-4C3C-8777-7A0031B70CCC}"/>
              </a:ext>
            </a:extLst>
          </p:cNvPr>
          <p:cNvPicPr>
            <a:picLocks noChangeAspect="1"/>
          </p:cNvPicPr>
          <p:nvPr/>
        </p:nvPicPr>
        <p:blipFill>
          <a:blip r:embed="rId2"/>
          <a:stretch>
            <a:fillRect/>
          </a:stretch>
        </p:blipFill>
        <p:spPr>
          <a:xfrm>
            <a:off x="787845" y="1515518"/>
            <a:ext cx="7568309" cy="2929668"/>
          </a:xfrm>
          <a:prstGeom prst="rect">
            <a:avLst/>
          </a:prstGeom>
        </p:spPr>
      </p:pic>
    </p:spTree>
    <p:extLst>
      <p:ext uri="{BB962C8B-B14F-4D97-AF65-F5344CB8AC3E}">
        <p14:creationId xmlns:p14="http://schemas.microsoft.com/office/powerpoint/2010/main" val="351953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MVC pattern</a:t>
            </a:r>
          </a:p>
        </p:txBody>
      </p:sp>
      <p:pic>
        <p:nvPicPr>
          <p:cNvPr id="4" name="Picture 3">
            <a:extLst>
              <a:ext uri="{FF2B5EF4-FFF2-40B4-BE49-F238E27FC236}">
                <a16:creationId xmlns:a16="http://schemas.microsoft.com/office/drawing/2014/main" id="{D07D265F-C104-4D9D-AC62-980AD85290E3}"/>
              </a:ext>
            </a:extLst>
          </p:cNvPr>
          <p:cNvPicPr>
            <a:picLocks noChangeAspect="1"/>
          </p:cNvPicPr>
          <p:nvPr/>
        </p:nvPicPr>
        <p:blipFill>
          <a:blip r:embed="rId2"/>
          <a:stretch>
            <a:fillRect/>
          </a:stretch>
        </p:blipFill>
        <p:spPr>
          <a:xfrm>
            <a:off x="918828" y="1167821"/>
            <a:ext cx="7306343" cy="3504296"/>
          </a:xfrm>
          <a:prstGeom prst="rect">
            <a:avLst/>
          </a:prstGeom>
        </p:spPr>
      </p:pic>
    </p:spTree>
    <p:extLst>
      <p:ext uri="{BB962C8B-B14F-4D97-AF65-F5344CB8AC3E}">
        <p14:creationId xmlns:p14="http://schemas.microsoft.com/office/powerpoint/2010/main" val="105128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Web application architecture</a:t>
            </a:r>
          </a:p>
        </p:txBody>
      </p:sp>
      <p:pic>
        <p:nvPicPr>
          <p:cNvPr id="3" name="Picture 2">
            <a:extLst>
              <a:ext uri="{FF2B5EF4-FFF2-40B4-BE49-F238E27FC236}">
                <a16:creationId xmlns:a16="http://schemas.microsoft.com/office/drawing/2014/main" id="{1606D99A-A0E5-4559-BD6C-363D28A21C93}"/>
              </a:ext>
            </a:extLst>
          </p:cNvPr>
          <p:cNvPicPr>
            <a:picLocks noChangeAspect="1"/>
          </p:cNvPicPr>
          <p:nvPr/>
        </p:nvPicPr>
        <p:blipFill>
          <a:blip r:embed="rId2"/>
          <a:stretch>
            <a:fillRect/>
          </a:stretch>
        </p:blipFill>
        <p:spPr>
          <a:xfrm>
            <a:off x="1324368" y="1068446"/>
            <a:ext cx="6495263" cy="4075054"/>
          </a:xfrm>
          <a:prstGeom prst="rect">
            <a:avLst/>
          </a:prstGeom>
        </p:spPr>
      </p:pic>
    </p:spTree>
    <p:extLst>
      <p:ext uri="{BB962C8B-B14F-4D97-AF65-F5344CB8AC3E}">
        <p14:creationId xmlns:p14="http://schemas.microsoft.com/office/powerpoint/2010/main" val="91586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web application packages</a:t>
            </a:r>
          </a:p>
        </p:txBody>
      </p:sp>
      <p:pic>
        <p:nvPicPr>
          <p:cNvPr id="4" name="Picture 3">
            <a:extLst>
              <a:ext uri="{FF2B5EF4-FFF2-40B4-BE49-F238E27FC236}">
                <a16:creationId xmlns:a16="http://schemas.microsoft.com/office/drawing/2014/main" id="{80496175-B6B0-496E-ABFA-38F5FFB3812B}"/>
              </a:ext>
            </a:extLst>
          </p:cNvPr>
          <p:cNvPicPr>
            <a:picLocks noChangeAspect="1"/>
          </p:cNvPicPr>
          <p:nvPr/>
        </p:nvPicPr>
        <p:blipFill>
          <a:blip r:embed="rId2"/>
          <a:stretch>
            <a:fillRect/>
          </a:stretch>
        </p:blipFill>
        <p:spPr>
          <a:xfrm>
            <a:off x="3014664" y="1112790"/>
            <a:ext cx="3097869" cy="4030710"/>
          </a:xfrm>
          <a:prstGeom prst="rect">
            <a:avLst/>
          </a:prstGeom>
        </p:spPr>
      </p:pic>
    </p:spTree>
    <p:extLst>
      <p:ext uri="{BB962C8B-B14F-4D97-AF65-F5344CB8AC3E}">
        <p14:creationId xmlns:p14="http://schemas.microsoft.com/office/powerpoint/2010/main" val="3376440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3562197"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56269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3066110"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COMMON PRINCIPLES</a:t>
            </a:r>
          </a:p>
        </p:txBody>
      </p:sp>
      <p:sp>
        <p:nvSpPr>
          <p:cNvPr id="2" name="Rectangle 1">
            <a:extLst>
              <a:ext uri="{FF2B5EF4-FFF2-40B4-BE49-F238E27FC236}">
                <a16:creationId xmlns:a16="http://schemas.microsoft.com/office/drawing/2014/main" id="{30763CA7-02C0-1081-4EC9-2B9CB0F092F5}"/>
              </a:ext>
            </a:extLst>
          </p:cNvPr>
          <p:cNvSpPr/>
          <p:nvPr/>
        </p:nvSpPr>
        <p:spPr>
          <a:xfrm>
            <a:off x="1259658" y="1944970"/>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3" name="TextBox 2">
            <a:extLst>
              <a:ext uri="{FF2B5EF4-FFF2-40B4-BE49-F238E27FC236}">
                <a16:creationId xmlns:a16="http://schemas.microsoft.com/office/drawing/2014/main" id="{BFDAA337-18AD-BE9E-7A89-EF07F0951AD0}"/>
              </a:ext>
            </a:extLst>
          </p:cNvPr>
          <p:cNvSpPr txBox="1"/>
          <p:nvPr/>
        </p:nvSpPr>
        <p:spPr>
          <a:xfrm>
            <a:off x="1641663" y="1994726"/>
            <a:ext cx="2035938"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Separation of concerns</a:t>
            </a:r>
          </a:p>
        </p:txBody>
      </p:sp>
      <p:sp>
        <p:nvSpPr>
          <p:cNvPr id="4" name="Oval 3">
            <a:extLst>
              <a:ext uri="{FF2B5EF4-FFF2-40B4-BE49-F238E27FC236}">
                <a16:creationId xmlns:a16="http://schemas.microsoft.com/office/drawing/2014/main" id="{6013BBDC-1DA8-EBFA-B542-34E805043B9B}"/>
              </a:ext>
            </a:extLst>
          </p:cNvPr>
          <p:cNvSpPr/>
          <p:nvPr/>
        </p:nvSpPr>
        <p:spPr>
          <a:xfrm>
            <a:off x="1448782" y="2068513"/>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5" name="Rectangle 4">
            <a:extLst>
              <a:ext uri="{FF2B5EF4-FFF2-40B4-BE49-F238E27FC236}">
                <a16:creationId xmlns:a16="http://schemas.microsoft.com/office/drawing/2014/main" id="{6BE0B3E4-65FE-1908-EE62-FD1A21AF1C2C}"/>
              </a:ext>
            </a:extLst>
          </p:cNvPr>
          <p:cNvSpPr/>
          <p:nvPr/>
        </p:nvSpPr>
        <p:spPr>
          <a:xfrm>
            <a:off x="1259658" y="2503161"/>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6" name="TextBox 5">
            <a:extLst>
              <a:ext uri="{FF2B5EF4-FFF2-40B4-BE49-F238E27FC236}">
                <a16:creationId xmlns:a16="http://schemas.microsoft.com/office/drawing/2014/main" id="{28E11381-F7F6-6992-4EB1-B18479DD7C8D}"/>
              </a:ext>
            </a:extLst>
          </p:cNvPr>
          <p:cNvSpPr txBox="1"/>
          <p:nvPr/>
        </p:nvSpPr>
        <p:spPr>
          <a:xfrm>
            <a:off x="1641663" y="2552307"/>
            <a:ext cx="2035938"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Coupling</a:t>
            </a:r>
          </a:p>
        </p:txBody>
      </p:sp>
      <p:sp>
        <p:nvSpPr>
          <p:cNvPr id="8" name="Oval 7">
            <a:extLst>
              <a:ext uri="{FF2B5EF4-FFF2-40B4-BE49-F238E27FC236}">
                <a16:creationId xmlns:a16="http://schemas.microsoft.com/office/drawing/2014/main" id="{AF137455-F715-D9A5-49E4-F714A640F26B}"/>
              </a:ext>
            </a:extLst>
          </p:cNvPr>
          <p:cNvSpPr/>
          <p:nvPr/>
        </p:nvSpPr>
        <p:spPr>
          <a:xfrm>
            <a:off x="1448782" y="2626704"/>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9" name="Rectangle 8">
            <a:extLst>
              <a:ext uri="{FF2B5EF4-FFF2-40B4-BE49-F238E27FC236}">
                <a16:creationId xmlns:a16="http://schemas.microsoft.com/office/drawing/2014/main" id="{294E11C8-382F-C723-DBBC-240FC0EDCFDF}"/>
              </a:ext>
            </a:extLst>
          </p:cNvPr>
          <p:cNvSpPr/>
          <p:nvPr/>
        </p:nvSpPr>
        <p:spPr>
          <a:xfrm>
            <a:off x="1259658" y="3065510"/>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10" name="TextBox 9">
            <a:extLst>
              <a:ext uri="{FF2B5EF4-FFF2-40B4-BE49-F238E27FC236}">
                <a16:creationId xmlns:a16="http://schemas.microsoft.com/office/drawing/2014/main" id="{0C587DB7-FD97-7413-849F-35C890080FC4}"/>
              </a:ext>
            </a:extLst>
          </p:cNvPr>
          <p:cNvSpPr txBox="1"/>
          <p:nvPr/>
        </p:nvSpPr>
        <p:spPr>
          <a:xfrm>
            <a:off x="1641663" y="3114656"/>
            <a:ext cx="2035938"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Cohesion</a:t>
            </a:r>
          </a:p>
        </p:txBody>
      </p:sp>
      <p:sp>
        <p:nvSpPr>
          <p:cNvPr id="18" name="Oval 17">
            <a:extLst>
              <a:ext uri="{FF2B5EF4-FFF2-40B4-BE49-F238E27FC236}">
                <a16:creationId xmlns:a16="http://schemas.microsoft.com/office/drawing/2014/main" id="{8199050C-7168-7D99-891C-EA115C81D3D7}"/>
              </a:ext>
            </a:extLst>
          </p:cNvPr>
          <p:cNvSpPr/>
          <p:nvPr/>
        </p:nvSpPr>
        <p:spPr>
          <a:xfrm>
            <a:off x="1448782" y="3189053"/>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Tree>
    <p:extLst>
      <p:ext uri="{BB962C8B-B14F-4D97-AF65-F5344CB8AC3E}">
        <p14:creationId xmlns:p14="http://schemas.microsoft.com/office/powerpoint/2010/main" val="54670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building&#10;&#10;Description automatically generated">
            <a:extLst>
              <a:ext uri="{FF2B5EF4-FFF2-40B4-BE49-F238E27FC236}">
                <a16:creationId xmlns:a16="http://schemas.microsoft.com/office/drawing/2014/main" id="{CF35DCB2-4860-417A-8570-DD40927B5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01338" cy="51435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4198796"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4" y="729007"/>
            <a:ext cx="419879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3" y="798703"/>
            <a:ext cx="3735345" cy="579839"/>
          </a:xfrm>
          <a:prstGeom prst="rect">
            <a:avLst/>
          </a:prstGeom>
          <a:noFill/>
          <a:ln>
            <a:noFill/>
          </a:ln>
        </p:spPr>
        <p:txBody>
          <a:bodyPr wrap="square" rtlCol="0">
            <a:spAutoFit/>
          </a:bodyPr>
          <a:lstStyle/>
          <a:p>
            <a:pPr>
              <a:lnSpc>
                <a:spcPct val="150000"/>
              </a:lnSpc>
            </a:pPr>
            <a:r>
              <a:rPr lang="ru-RU" sz="3600" b="1" cap="all" spc="75" baseline="6000" dirty="0">
                <a:solidFill>
                  <a:schemeClr val="bg1"/>
                </a:solidFill>
                <a:latin typeface="Oswald" panose="02000503000000000000" pitchFamily="2" charset="0"/>
              </a:rPr>
              <a:t>SE</a:t>
            </a:r>
            <a:r>
              <a:rPr lang="en-US" sz="3600" b="1" cap="all" spc="75" baseline="6000" dirty="0">
                <a:solidFill>
                  <a:schemeClr val="bg1"/>
                </a:solidFill>
                <a:latin typeface="Oswald" panose="02000503000000000000" pitchFamily="2" charset="0"/>
              </a:rPr>
              <a:t>PARATION OF CONCERNS</a:t>
            </a:r>
          </a:p>
        </p:txBody>
      </p:sp>
      <p:sp>
        <p:nvSpPr>
          <p:cNvPr id="10" name="TextBox 9">
            <a:extLst>
              <a:ext uri="{FF2B5EF4-FFF2-40B4-BE49-F238E27FC236}">
                <a16:creationId xmlns:a16="http://schemas.microsoft.com/office/drawing/2014/main" id="{6B194241-0581-4B7C-912B-2638C1BEEF54}"/>
              </a:ext>
            </a:extLst>
          </p:cNvPr>
          <p:cNvSpPr txBox="1"/>
          <p:nvPr/>
        </p:nvSpPr>
        <p:spPr>
          <a:xfrm>
            <a:off x="3684210" y="1830931"/>
            <a:ext cx="5082090" cy="646331"/>
          </a:xfrm>
          <a:prstGeom prst="rect">
            <a:avLst/>
          </a:prstGeom>
          <a:noFill/>
        </p:spPr>
        <p:txBody>
          <a:bodyPr wrap="square" rtlCol="0">
            <a:spAutoFit/>
          </a:bodyPr>
          <a:lstStyle/>
          <a:p>
            <a:pPr defTabSz="342900">
              <a:defRPr/>
            </a:pPr>
            <a:r>
              <a:rPr lang="en-US"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SEPARATION OF CONCERNS </a:t>
            </a:r>
            <a:r>
              <a:rPr lang="en-US" sz="1200" dirty="0">
                <a:solidFill>
                  <a:schemeClr val="accent1"/>
                </a:solidFill>
                <a:latin typeface="Source Sans Pro" panose="020B0503030403020204" pitchFamily="34" charset="0"/>
                <a:ea typeface="Source Sans Pro" panose="020B0503030403020204" pitchFamily="34" charset="0"/>
              </a:rPr>
              <a:t>is a design principle for separating a computer program into distinct sections. Each section addresses a separate concern, a set of information that affects the code of a computer program.</a:t>
            </a:r>
          </a:p>
        </p:txBody>
      </p:sp>
      <p:sp>
        <p:nvSpPr>
          <p:cNvPr id="11" name="TextBox 10">
            <a:extLst>
              <a:ext uri="{FF2B5EF4-FFF2-40B4-BE49-F238E27FC236}">
                <a16:creationId xmlns:a16="http://schemas.microsoft.com/office/drawing/2014/main" id="{7A764D6B-43AB-4FEB-8018-00C645295EEA}"/>
              </a:ext>
            </a:extLst>
          </p:cNvPr>
          <p:cNvSpPr txBox="1"/>
          <p:nvPr/>
        </p:nvSpPr>
        <p:spPr>
          <a:xfrm>
            <a:off x="2656894" y="1082838"/>
            <a:ext cx="1167307" cy="2862322"/>
          </a:xfrm>
          <a:prstGeom prst="rect">
            <a:avLst/>
          </a:prstGeom>
          <a:noFill/>
        </p:spPr>
        <p:txBody>
          <a:bodyPr wrap="none" rtlCol="0">
            <a:spAutoFit/>
          </a:bodyPr>
          <a:lstStyle/>
          <a:p>
            <a:r>
              <a:rPr lang="en-US" sz="18000" dirty="0">
                <a:solidFill>
                  <a:schemeClr val="bg1">
                    <a:lumMod val="95000"/>
                  </a:schemeClr>
                </a:solidFill>
                <a:latin typeface="Source Sans Pro" panose="020B0503030403020204" pitchFamily="34" charset="0"/>
              </a:rPr>
              <a:t>“</a:t>
            </a:r>
          </a:p>
        </p:txBody>
      </p:sp>
      <p:sp>
        <p:nvSpPr>
          <p:cNvPr id="20" name="Rectangle 19">
            <a:extLst>
              <a:ext uri="{FF2B5EF4-FFF2-40B4-BE49-F238E27FC236}">
                <a16:creationId xmlns:a16="http://schemas.microsoft.com/office/drawing/2014/main" id="{D50C3AC3-1792-11EB-FF89-F42056713906}"/>
              </a:ext>
            </a:extLst>
          </p:cNvPr>
          <p:cNvSpPr/>
          <p:nvPr/>
        </p:nvSpPr>
        <p:spPr>
          <a:xfrm>
            <a:off x="2518578" y="3449699"/>
            <a:ext cx="1543624" cy="40937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Crucial everywhere</a:t>
            </a:r>
          </a:p>
        </p:txBody>
      </p:sp>
      <p:sp>
        <p:nvSpPr>
          <p:cNvPr id="21" name="Rectangle 20">
            <a:extLst>
              <a:ext uri="{FF2B5EF4-FFF2-40B4-BE49-F238E27FC236}">
                <a16:creationId xmlns:a16="http://schemas.microsoft.com/office/drawing/2014/main" id="{AAE79B83-F7DA-0828-64F8-8B54C39225AF}"/>
              </a:ext>
            </a:extLst>
          </p:cNvPr>
          <p:cNvSpPr/>
          <p:nvPr/>
        </p:nvSpPr>
        <p:spPr>
          <a:xfrm>
            <a:off x="6575990" y="3449699"/>
            <a:ext cx="1543624" cy="40937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Impacts many QAs</a:t>
            </a:r>
          </a:p>
        </p:txBody>
      </p:sp>
      <p:sp>
        <p:nvSpPr>
          <p:cNvPr id="22" name="TextBox 21">
            <a:extLst>
              <a:ext uri="{FF2B5EF4-FFF2-40B4-BE49-F238E27FC236}">
                <a16:creationId xmlns:a16="http://schemas.microsoft.com/office/drawing/2014/main" id="{61589105-B60E-E727-FEBF-B0CFD65A8F0C}"/>
              </a:ext>
            </a:extLst>
          </p:cNvPr>
          <p:cNvSpPr txBox="1"/>
          <p:nvPr/>
        </p:nvSpPr>
        <p:spPr>
          <a:xfrm>
            <a:off x="2424095" y="3930611"/>
            <a:ext cx="1732590" cy="707886"/>
          </a:xfrm>
          <a:prstGeom prst="rect">
            <a:avLst/>
          </a:prstGeom>
          <a:noFill/>
        </p:spPr>
        <p:txBody>
          <a:bodyPr wrap="square" rtlCol="0">
            <a:spAutoFit/>
          </a:bodyPr>
          <a:lstStyle/>
          <a:p>
            <a:r>
              <a:rPr lang="en-US" sz="1000" dirty="0">
                <a:solidFill>
                  <a:srgbClr val="292929"/>
                </a:solidFill>
                <a:latin typeface="Source Sans Pro" panose="020B0503030403020204" pitchFamily="34" charset="0"/>
                <a:ea typeface="Source Sans Pro" panose="020B0503030403020204" pitchFamily="34" charset="0"/>
              </a:rPr>
              <a:t>Programming, software architecture, solution architecture, and enterprise architecture.</a:t>
            </a:r>
            <a:r>
              <a:rPr lang="en-US" sz="1000" b="0" i="0" dirty="0">
                <a:solidFill>
                  <a:srgbClr val="292929"/>
                </a:solidFill>
                <a:effectLst/>
                <a:latin typeface="Source Sans Pro" panose="020B0503030403020204" pitchFamily="34" charset="0"/>
                <a:ea typeface="Source Sans Pro" panose="020B0503030403020204" pitchFamily="34" charset="0"/>
              </a:rPr>
              <a:t> </a:t>
            </a:r>
            <a:endParaRPr lang="en-UZ" sz="1000">
              <a:latin typeface="Source Sans Pro" panose="020B0503030403020204" pitchFamily="34" charset="0"/>
              <a:ea typeface="Source Sans Pro" panose="020B0503030403020204" pitchFamily="34" charset="0"/>
            </a:endParaRPr>
          </a:p>
        </p:txBody>
      </p:sp>
      <p:sp>
        <p:nvSpPr>
          <p:cNvPr id="26" name="TextBox 25">
            <a:extLst>
              <a:ext uri="{FF2B5EF4-FFF2-40B4-BE49-F238E27FC236}">
                <a16:creationId xmlns:a16="http://schemas.microsoft.com/office/drawing/2014/main" id="{DC26A06A-3375-67B4-81FF-5A9EA26C6B75}"/>
              </a:ext>
            </a:extLst>
          </p:cNvPr>
          <p:cNvSpPr txBox="1"/>
          <p:nvPr/>
        </p:nvSpPr>
        <p:spPr>
          <a:xfrm>
            <a:off x="6531703" y="3930611"/>
            <a:ext cx="1627107" cy="861774"/>
          </a:xfrm>
          <a:prstGeom prst="rect">
            <a:avLst/>
          </a:prstGeom>
          <a:noFill/>
        </p:spPr>
        <p:txBody>
          <a:bodyPr wrap="square" rtlCol="0">
            <a:spAutoFit/>
          </a:bodyPr>
          <a:lstStyle/>
          <a:p>
            <a:r>
              <a:rPr lang="en-US" sz="1000" dirty="0">
                <a:latin typeface="Source Sans Pro" panose="020B0503030403020204" pitchFamily="34" charset="0"/>
                <a:ea typeface="Source Sans Pro" panose="020B0503030403020204" pitchFamily="34" charset="0"/>
              </a:rPr>
              <a:t>Maintainability, scalability, testability, fault tolerance, development distributability, deployability and others.</a:t>
            </a:r>
            <a:endParaRPr lang="en-UZ" sz="1000" dirty="0">
              <a:latin typeface="Source Sans Pro" panose="020B0503030403020204" pitchFamily="34" charset="0"/>
              <a:ea typeface="Source Sans Pro" panose="020B0503030403020204" pitchFamily="34" charset="0"/>
            </a:endParaRPr>
          </a:p>
        </p:txBody>
      </p:sp>
      <p:sp>
        <p:nvSpPr>
          <p:cNvPr id="28" name="Rectangle 27">
            <a:extLst>
              <a:ext uri="{FF2B5EF4-FFF2-40B4-BE49-F238E27FC236}">
                <a16:creationId xmlns:a16="http://schemas.microsoft.com/office/drawing/2014/main" id="{E600C3E6-71C6-AF9D-EE39-BDD845DB72B9}"/>
              </a:ext>
            </a:extLst>
          </p:cNvPr>
          <p:cNvSpPr/>
          <p:nvPr/>
        </p:nvSpPr>
        <p:spPr>
          <a:xfrm>
            <a:off x="4547284" y="3452146"/>
            <a:ext cx="1543624" cy="40937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lang="en-AU" sz="1200" b="1" dirty="0">
                <a:solidFill>
                  <a:schemeClr val="bg1"/>
                </a:solidFill>
                <a:latin typeface="Source Sans Pro" panose="020B0503030403020204" pitchFamily="34" charset="0"/>
                <a:ea typeface="Source Sans Pro" panose="020B0503030403020204" pitchFamily="34" charset="0"/>
              </a:rPr>
              <a:t>C</a:t>
            </a: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an be embodied in different ways</a:t>
            </a:r>
          </a:p>
        </p:txBody>
      </p:sp>
      <p:sp>
        <p:nvSpPr>
          <p:cNvPr id="29" name="TextBox 28">
            <a:extLst>
              <a:ext uri="{FF2B5EF4-FFF2-40B4-BE49-F238E27FC236}">
                <a16:creationId xmlns:a16="http://schemas.microsoft.com/office/drawing/2014/main" id="{B1C45E88-98A3-F819-3D12-3245CC708967}"/>
              </a:ext>
            </a:extLst>
          </p:cNvPr>
          <p:cNvSpPr txBox="1"/>
          <p:nvPr/>
        </p:nvSpPr>
        <p:spPr>
          <a:xfrm>
            <a:off x="4561254" y="3930611"/>
            <a:ext cx="1515683" cy="861774"/>
          </a:xfrm>
          <a:prstGeom prst="rect">
            <a:avLst/>
          </a:prstGeom>
          <a:noFill/>
        </p:spPr>
        <p:txBody>
          <a:bodyPr wrap="square" rtlCol="0">
            <a:spAutoFit/>
          </a:bodyPr>
          <a:lstStyle/>
          <a:p>
            <a:r>
              <a:rPr lang="en-US" sz="1000" dirty="0">
                <a:latin typeface="Source Sans Pro" panose="020B0503030403020204" pitchFamily="34" charset="0"/>
                <a:ea typeface="Source Sans Pro" panose="020B0503030403020204" pitchFamily="34" charset="0"/>
              </a:rPr>
              <a:t>By aspects, components, modules, services, layers, bounded contexts, architecture domains.</a:t>
            </a:r>
            <a:endParaRPr lang="en-UZ" sz="1000">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EBA20112-C56A-C865-75CD-7418BD8ABB86}"/>
              </a:ext>
            </a:extLst>
          </p:cNvPr>
          <p:cNvSpPr txBox="1"/>
          <p:nvPr/>
        </p:nvSpPr>
        <p:spPr>
          <a:xfrm>
            <a:off x="8057928" y="1830931"/>
            <a:ext cx="1086072" cy="2862322"/>
          </a:xfrm>
          <a:prstGeom prst="rect">
            <a:avLst/>
          </a:prstGeom>
          <a:noFill/>
        </p:spPr>
        <p:txBody>
          <a:bodyPr wrap="square">
            <a:spAutoFit/>
          </a:bodyPr>
          <a:lstStyle/>
          <a:p>
            <a:r>
              <a:rPr lang="en-US" sz="18000" dirty="0">
                <a:solidFill>
                  <a:schemeClr val="bg1">
                    <a:lumMod val="95000"/>
                  </a:schemeClr>
                </a:solidFill>
                <a:latin typeface="Source Sans Pro" panose="020B0503030403020204" pitchFamily="34" charset="0"/>
              </a:rPr>
              <a:t>”</a:t>
            </a:r>
          </a:p>
        </p:txBody>
      </p:sp>
      <p:sp>
        <p:nvSpPr>
          <p:cNvPr id="3" name="TextBox 2">
            <a:extLst>
              <a:ext uri="{FF2B5EF4-FFF2-40B4-BE49-F238E27FC236}">
                <a16:creationId xmlns:a16="http://schemas.microsoft.com/office/drawing/2014/main" id="{A349676B-9F83-3A0C-6543-B412BB1D06A1}"/>
              </a:ext>
            </a:extLst>
          </p:cNvPr>
          <p:cNvSpPr txBox="1"/>
          <p:nvPr/>
        </p:nvSpPr>
        <p:spPr>
          <a:xfrm>
            <a:off x="3690196" y="2592220"/>
            <a:ext cx="4247856" cy="461665"/>
          </a:xfrm>
          <a:prstGeom prst="rect">
            <a:avLst/>
          </a:prstGeom>
          <a:noFill/>
        </p:spPr>
        <p:txBody>
          <a:bodyPr wrap="square" rtlCol="0">
            <a:spAutoFit/>
          </a:bodyPr>
          <a:lstStyle/>
          <a:p>
            <a:r>
              <a:rPr lang="en-US" sz="1200" b="0" i="0" dirty="0">
                <a:solidFill>
                  <a:srgbClr val="000000"/>
                </a:solidFill>
                <a:effectLst/>
                <a:latin typeface="Source Sans Pro" panose="020B0503030403020204" pitchFamily="34" charset="0"/>
                <a:ea typeface="Source Sans Pro" panose="020B0503030403020204" pitchFamily="34" charset="0"/>
              </a:rPr>
              <a:t>Separation of concerns is tightly connected with coupling and cohesion.</a:t>
            </a:r>
          </a:p>
        </p:txBody>
      </p:sp>
    </p:spTree>
    <p:extLst>
      <p:ext uri="{BB962C8B-B14F-4D97-AF65-F5344CB8AC3E}">
        <p14:creationId xmlns:p14="http://schemas.microsoft.com/office/powerpoint/2010/main" val="2259884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building&#10;&#10;Description automatically generated">
            <a:extLst>
              <a:ext uri="{FF2B5EF4-FFF2-40B4-BE49-F238E27FC236}">
                <a16:creationId xmlns:a16="http://schemas.microsoft.com/office/drawing/2014/main" id="{CF35DCB2-4860-417A-8570-DD40927B5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01338" cy="51435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171214"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4" y="729007"/>
            <a:ext cx="217121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3" y="798703"/>
            <a:ext cx="1614831" cy="579839"/>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COUPLING</a:t>
            </a:r>
          </a:p>
        </p:txBody>
      </p:sp>
      <p:sp>
        <p:nvSpPr>
          <p:cNvPr id="10" name="TextBox 9">
            <a:extLst>
              <a:ext uri="{FF2B5EF4-FFF2-40B4-BE49-F238E27FC236}">
                <a16:creationId xmlns:a16="http://schemas.microsoft.com/office/drawing/2014/main" id="{6B194241-0581-4B7C-912B-2638C1BEEF54}"/>
              </a:ext>
            </a:extLst>
          </p:cNvPr>
          <p:cNvSpPr txBox="1"/>
          <p:nvPr/>
        </p:nvSpPr>
        <p:spPr>
          <a:xfrm>
            <a:off x="3684210" y="1830931"/>
            <a:ext cx="5082090" cy="646331"/>
          </a:xfrm>
          <a:prstGeom prst="rect">
            <a:avLst/>
          </a:prstGeom>
          <a:noFill/>
        </p:spPr>
        <p:txBody>
          <a:bodyPr wrap="square" rtlCol="0">
            <a:spAutoFit/>
          </a:bodyPr>
          <a:lstStyle/>
          <a:p>
            <a:pPr defTabSz="342900">
              <a:defRPr/>
            </a:pPr>
            <a:r>
              <a:rPr lang="en-US" sz="1200" dirty="0">
                <a:solidFill>
                  <a:schemeClr val="accent1"/>
                </a:solidFill>
                <a:latin typeface="Source Sans Pro" panose="020B0503030403020204" pitchFamily="34" charset="0"/>
                <a:ea typeface="Source Sans Pro" panose="020B0503030403020204" pitchFamily="34" charset="0"/>
              </a:rPr>
              <a:t>In software engineering, </a:t>
            </a:r>
            <a:r>
              <a:rPr lang="en-US"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 COUPLING </a:t>
            </a:r>
            <a:r>
              <a:rPr lang="en-US" sz="1200" dirty="0">
                <a:solidFill>
                  <a:schemeClr val="accent1"/>
                </a:solidFill>
                <a:latin typeface="Source Sans Pro" panose="020B0503030403020204" pitchFamily="34" charset="0"/>
                <a:ea typeface="Source Sans Pro" panose="020B0503030403020204" pitchFamily="34" charset="0"/>
              </a:rPr>
              <a:t> is the degree of interdependence between software modules; a measure of how closely connected two routines or modules are; the strength of the relationships between modules.</a:t>
            </a:r>
          </a:p>
        </p:txBody>
      </p:sp>
      <p:sp>
        <p:nvSpPr>
          <p:cNvPr id="11" name="TextBox 10">
            <a:extLst>
              <a:ext uri="{FF2B5EF4-FFF2-40B4-BE49-F238E27FC236}">
                <a16:creationId xmlns:a16="http://schemas.microsoft.com/office/drawing/2014/main" id="{7A764D6B-43AB-4FEB-8018-00C645295EEA}"/>
              </a:ext>
            </a:extLst>
          </p:cNvPr>
          <p:cNvSpPr txBox="1"/>
          <p:nvPr/>
        </p:nvSpPr>
        <p:spPr>
          <a:xfrm>
            <a:off x="2656894" y="1082838"/>
            <a:ext cx="1167307" cy="2862322"/>
          </a:xfrm>
          <a:prstGeom prst="rect">
            <a:avLst/>
          </a:prstGeom>
          <a:noFill/>
        </p:spPr>
        <p:txBody>
          <a:bodyPr wrap="none" rtlCol="0">
            <a:spAutoFit/>
          </a:bodyPr>
          <a:lstStyle/>
          <a:p>
            <a:r>
              <a:rPr lang="en-US" sz="18000" dirty="0">
                <a:solidFill>
                  <a:schemeClr val="bg1">
                    <a:lumMod val="95000"/>
                  </a:schemeClr>
                </a:solidFill>
                <a:latin typeface="Source Sans Pro" panose="020B0503030403020204" pitchFamily="34" charset="0"/>
              </a:rPr>
              <a:t>“</a:t>
            </a:r>
          </a:p>
        </p:txBody>
      </p:sp>
      <p:sp>
        <p:nvSpPr>
          <p:cNvPr id="2" name="TextBox 1">
            <a:extLst>
              <a:ext uri="{FF2B5EF4-FFF2-40B4-BE49-F238E27FC236}">
                <a16:creationId xmlns:a16="http://schemas.microsoft.com/office/drawing/2014/main" id="{FA202370-2CF6-09DD-F8E9-8337F85461C3}"/>
              </a:ext>
            </a:extLst>
          </p:cNvPr>
          <p:cNvSpPr txBox="1"/>
          <p:nvPr/>
        </p:nvSpPr>
        <p:spPr>
          <a:xfrm>
            <a:off x="8057928" y="1890386"/>
            <a:ext cx="1086072" cy="2862322"/>
          </a:xfrm>
          <a:prstGeom prst="rect">
            <a:avLst/>
          </a:prstGeom>
          <a:noFill/>
        </p:spPr>
        <p:txBody>
          <a:bodyPr wrap="square">
            <a:spAutoFit/>
          </a:bodyPr>
          <a:lstStyle/>
          <a:p>
            <a:r>
              <a:rPr lang="en-US" sz="18000" dirty="0">
                <a:solidFill>
                  <a:schemeClr val="bg1">
                    <a:lumMod val="95000"/>
                  </a:schemeClr>
                </a:solidFill>
                <a:latin typeface="Source Sans Pro" panose="020B0503030403020204" pitchFamily="34" charset="0"/>
              </a:rPr>
              <a:t>”</a:t>
            </a:r>
          </a:p>
        </p:txBody>
      </p:sp>
      <p:sp>
        <p:nvSpPr>
          <p:cNvPr id="4" name="Rectangle 3">
            <a:extLst>
              <a:ext uri="{FF2B5EF4-FFF2-40B4-BE49-F238E27FC236}">
                <a16:creationId xmlns:a16="http://schemas.microsoft.com/office/drawing/2014/main" id="{E319803A-7AAB-B8D0-F4CD-A085EE75D1F3}"/>
              </a:ext>
            </a:extLst>
          </p:cNvPr>
          <p:cNvSpPr/>
          <p:nvPr/>
        </p:nvSpPr>
        <p:spPr>
          <a:xfrm>
            <a:off x="2230524" y="4031176"/>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5" name="Rectangle 4">
            <a:extLst>
              <a:ext uri="{FF2B5EF4-FFF2-40B4-BE49-F238E27FC236}">
                <a16:creationId xmlns:a16="http://schemas.microsoft.com/office/drawing/2014/main" id="{6A7D748A-62BE-3699-9FF2-EE7F3A397C44}"/>
              </a:ext>
            </a:extLst>
          </p:cNvPr>
          <p:cNvSpPr/>
          <p:nvPr/>
        </p:nvSpPr>
        <p:spPr>
          <a:xfrm>
            <a:off x="2230524" y="4572033"/>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6" name="Rectangle 5">
            <a:extLst>
              <a:ext uri="{FF2B5EF4-FFF2-40B4-BE49-F238E27FC236}">
                <a16:creationId xmlns:a16="http://schemas.microsoft.com/office/drawing/2014/main" id="{690A5D26-2E77-3FBD-8D88-94461D091EDE}"/>
              </a:ext>
            </a:extLst>
          </p:cNvPr>
          <p:cNvSpPr/>
          <p:nvPr/>
        </p:nvSpPr>
        <p:spPr>
          <a:xfrm>
            <a:off x="2858470" y="4031176"/>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8" name="Rectangle 7">
            <a:extLst>
              <a:ext uri="{FF2B5EF4-FFF2-40B4-BE49-F238E27FC236}">
                <a16:creationId xmlns:a16="http://schemas.microsoft.com/office/drawing/2014/main" id="{707BE398-82F0-4355-F758-4686943AF3B9}"/>
              </a:ext>
            </a:extLst>
          </p:cNvPr>
          <p:cNvSpPr/>
          <p:nvPr/>
        </p:nvSpPr>
        <p:spPr>
          <a:xfrm>
            <a:off x="2865487" y="4572032"/>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12" name="Rectangle 11">
            <a:extLst>
              <a:ext uri="{FF2B5EF4-FFF2-40B4-BE49-F238E27FC236}">
                <a16:creationId xmlns:a16="http://schemas.microsoft.com/office/drawing/2014/main" id="{60D6CC86-C28D-21A0-78FB-09A93C11AFD1}"/>
              </a:ext>
            </a:extLst>
          </p:cNvPr>
          <p:cNvSpPr/>
          <p:nvPr/>
        </p:nvSpPr>
        <p:spPr>
          <a:xfrm>
            <a:off x="3830722" y="4022636"/>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16" name="Rectangle 15">
            <a:extLst>
              <a:ext uri="{FF2B5EF4-FFF2-40B4-BE49-F238E27FC236}">
                <a16:creationId xmlns:a16="http://schemas.microsoft.com/office/drawing/2014/main" id="{4BCBDF93-4778-B0C9-53C6-AEC02473066D}"/>
              </a:ext>
            </a:extLst>
          </p:cNvPr>
          <p:cNvSpPr/>
          <p:nvPr/>
        </p:nvSpPr>
        <p:spPr>
          <a:xfrm>
            <a:off x="3830722" y="4563493"/>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27D75F1D-E5F1-005E-FEBE-B477A75EC5ED}"/>
              </a:ext>
            </a:extLst>
          </p:cNvPr>
          <p:cNvSpPr/>
          <p:nvPr/>
        </p:nvSpPr>
        <p:spPr>
          <a:xfrm>
            <a:off x="4458668" y="4022636"/>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18" name="Rectangle 17">
            <a:extLst>
              <a:ext uri="{FF2B5EF4-FFF2-40B4-BE49-F238E27FC236}">
                <a16:creationId xmlns:a16="http://schemas.microsoft.com/office/drawing/2014/main" id="{0651F2F1-2190-7472-519B-309749443C8D}"/>
              </a:ext>
            </a:extLst>
          </p:cNvPr>
          <p:cNvSpPr/>
          <p:nvPr/>
        </p:nvSpPr>
        <p:spPr>
          <a:xfrm>
            <a:off x="4458668" y="4563492"/>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51" name="TextBox 50">
            <a:extLst>
              <a:ext uri="{FF2B5EF4-FFF2-40B4-BE49-F238E27FC236}">
                <a16:creationId xmlns:a16="http://schemas.microsoft.com/office/drawing/2014/main" id="{0BC89113-B1AB-B939-E732-884639BD603C}"/>
              </a:ext>
            </a:extLst>
          </p:cNvPr>
          <p:cNvSpPr txBox="1"/>
          <p:nvPr/>
        </p:nvSpPr>
        <p:spPr>
          <a:xfrm>
            <a:off x="2230524" y="3632786"/>
            <a:ext cx="930383" cy="276999"/>
          </a:xfrm>
          <a:prstGeom prst="rect">
            <a:avLst/>
          </a:prstGeom>
          <a:noFill/>
        </p:spPr>
        <p:txBody>
          <a:bodyPr wrap="none" rtlCol="0">
            <a:spAutoFit/>
          </a:bodyPr>
          <a:lstStyle/>
          <a:p>
            <a:r>
              <a:rPr lang="en-UZ" sz="1200"/>
              <a:t>No coupling</a:t>
            </a:r>
          </a:p>
        </p:txBody>
      </p:sp>
      <p:cxnSp>
        <p:nvCxnSpPr>
          <p:cNvPr id="53" name="Straight Arrow Connector 52">
            <a:extLst>
              <a:ext uri="{FF2B5EF4-FFF2-40B4-BE49-F238E27FC236}">
                <a16:creationId xmlns:a16="http://schemas.microsoft.com/office/drawing/2014/main" id="{147F08A8-C326-7963-32BB-9CADAC32B9EF}"/>
              </a:ext>
            </a:extLst>
          </p:cNvPr>
          <p:cNvCxnSpPr>
            <a:endCxn id="17" idx="1"/>
          </p:cNvCxnSpPr>
          <p:nvPr/>
        </p:nvCxnSpPr>
        <p:spPr>
          <a:xfrm>
            <a:off x="4140825" y="4161972"/>
            <a:ext cx="317843" cy="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362FEEA-B93E-0320-2924-F21F82CFBEDB}"/>
              </a:ext>
            </a:extLst>
          </p:cNvPr>
          <p:cNvCxnSpPr>
            <a:cxnSpLocks/>
          </p:cNvCxnSpPr>
          <p:nvPr/>
        </p:nvCxnSpPr>
        <p:spPr>
          <a:xfrm flipV="1">
            <a:off x="4607370" y="4301308"/>
            <a:ext cx="0" cy="25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B9CB7F2-156C-34BB-CE46-425E9AC128BE}"/>
              </a:ext>
            </a:extLst>
          </p:cNvPr>
          <p:cNvCxnSpPr>
            <a:cxnSpLocks/>
          </p:cNvCxnSpPr>
          <p:nvPr/>
        </p:nvCxnSpPr>
        <p:spPr>
          <a:xfrm flipV="1">
            <a:off x="3979424" y="4307969"/>
            <a:ext cx="0" cy="25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0C3A52D-5D99-4E67-2E1A-595102A51F93}"/>
              </a:ext>
            </a:extLst>
          </p:cNvPr>
          <p:cNvCxnSpPr>
            <a:stCxn id="18" idx="1"/>
            <a:endCxn id="16" idx="3"/>
          </p:cNvCxnSpPr>
          <p:nvPr/>
        </p:nvCxnSpPr>
        <p:spPr>
          <a:xfrm flipH="1">
            <a:off x="4128126" y="4704712"/>
            <a:ext cx="3305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2EC5D7C-3E77-330D-074E-35980924DEC4}"/>
              </a:ext>
            </a:extLst>
          </p:cNvPr>
          <p:cNvSpPr/>
          <p:nvPr/>
        </p:nvSpPr>
        <p:spPr>
          <a:xfrm>
            <a:off x="5412757" y="4020752"/>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67" name="Rectangle 66">
            <a:extLst>
              <a:ext uri="{FF2B5EF4-FFF2-40B4-BE49-F238E27FC236}">
                <a16:creationId xmlns:a16="http://schemas.microsoft.com/office/drawing/2014/main" id="{E0E8DA71-9AA8-FCE5-2B3E-383FCB6410D8}"/>
              </a:ext>
            </a:extLst>
          </p:cNvPr>
          <p:cNvSpPr/>
          <p:nvPr/>
        </p:nvSpPr>
        <p:spPr>
          <a:xfrm>
            <a:off x="5412757" y="4561609"/>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68" name="Rectangle 67">
            <a:extLst>
              <a:ext uri="{FF2B5EF4-FFF2-40B4-BE49-F238E27FC236}">
                <a16:creationId xmlns:a16="http://schemas.microsoft.com/office/drawing/2014/main" id="{E497E49C-4886-0CAF-62B5-B6D516B1F776}"/>
              </a:ext>
            </a:extLst>
          </p:cNvPr>
          <p:cNvSpPr/>
          <p:nvPr/>
        </p:nvSpPr>
        <p:spPr>
          <a:xfrm>
            <a:off x="6040703" y="4020752"/>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69" name="Rectangle 68">
            <a:extLst>
              <a:ext uri="{FF2B5EF4-FFF2-40B4-BE49-F238E27FC236}">
                <a16:creationId xmlns:a16="http://schemas.microsoft.com/office/drawing/2014/main" id="{C7E5EA46-A7CD-6F74-BF62-B5371DE3E43C}"/>
              </a:ext>
            </a:extLst>
          </p:cNvPr>
          <p:cNvSpPr/>
          <p:nvPr/>
        </p:nvSpPr>
        <p:spPr>
          <a:xfrm>
            <a:off x="6040703" y="4561608"/>
            <a:ext cx="297404" cy="282439"/>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cxnSp>
        <p:nvCxnSpPr>
          <p:cNvPr id="70" name="Straight Arrow Connector 69">
            <a:extLst>
              <a:ext uri="{FF2B5EF4-FFF2-40B4-BE49-F238E27FC236}">
                <a16:creationId xmlns:a16="http://schemas.microsoft.com/office/drawing/2014/main" id="{AC4AF379-9D22-AAC0-0069-2BC7D3A74AEB}"/>
              </a:ext>
            </a:extLst>
          </p:cNvPr>
          <p:cNvCxnSpPr>
            <a:cxnSpLocks/>
          </p:cNvCxnSpPr>
          <p:nvPr/>
        </p:nvCxnSpPr>
        <p:spPr>
          <a:xfrm>
            <a:off x="5722860" y="4120937"/>
            <a:ext cx="317843" cy="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A6C2921-D014-874F-C0F1-EA40660AC3AD}"/>
              </a:ext>
            </a:extLst>
          </p:cNvPr>
          <p:cNvCxnSpPr>
            <a:cxnSpLocks/>
          </p:cNvCxnSpPr>
          <p:nvPr/>
        </p:nvCxnSpPr>
        <p:spPr>
          <a:xfrm>
            <a:off x="5623266" y="4307969"/>
            <a:ext cx="0" cy="258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D3EA15F-9A1F-44AF-A1DE-B89EC2004021}"/>
              </a:ext>
            </a:extLst>
          </p:cNvPr>
          <p:cNvCxnSpPr/>
          <p:nvPr/>
        </p:nvCxnSpPr>
        <p:spPr>
          <a:xfrm>
            <a:off x="6154035" y="4301308"/>
            <a:ext cx="0" cy="25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55260EC-11F9-5A45-D593-183C86A02259}"/>
              </a:ext>
            </a:extLst>
          </p:cNvPr>
          <p:cNvCxnSpPr>
            <a:cxnSpLocks/>
          </p:cNvCxnSpPr>
          <p:nvPr/>
        </p:nvCxnSpPr>
        <p:spPr>
          <a:xfrm flipV="1">
            <a:off x="6266678" y="4301308"/>
            <a:ext cx="0" cy="25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883D43D-A0EF-301C-94F5-0A151BD8E5D9}"/>
              </a:ext>
            </a:extLst>
          </p:cNvPr>
          <p:cNvCxnSpPr>
            <a:cxnSpLocks/>
          </p:cNvCxnSpPr>
          <p:nvPr/>
        </p:nvCxnSpPr>
        <p:spPr>
          <a:xfrm flipH="1">
            <a:off x="5710161" y="4752708"/>
            <a:ext cx="3305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DD8777C-BBB1-4709-9E81-42B741D72BDF}"/>
              </a:ext>
            </a:extLst>
          </p:cNvPr>
          <p:cNvCxnSpPr>
            <a:cxnSpLocks/>
          </p:cNvCxnSpPr>
          <p:nvPr/>
        </p:nvCxnSpPr>
        <p:spPr>
          <a:xfrm flipV="1">
            <a:off x="5504678" y="4301308"/>
            <a:ext cx="0" cy="258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B5A60A8-41A5-0ABE-6B0C-4CE4F83188D4}"/>
              </a:ext>
            </a:extLst>
          </p:cNvPr>
          <p:cNvCxnSpPr/>
          <p:nvPr/>
        </p:nvCxnSpPr>
        <p:spPr>
          <a:xfrm flipH="1">
            <a:off x="5710161" y="4241071"/>
            <a:ext cx="3305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5819DA3-8C0C-109D-9B3B-94A1F19C7C70}"/>
              </a:ext>
            </a:extLst>
          </p:cNvPr>
          <p:cNvCxnSpPr>
            <a:cxnSpLocks/>
          </p:cNvCxnSpPr>
          <p:nvPr/>
        </p:nvCxnSpPr>
        <p:spPr>
          <a:xfrm>
            <a:off x="5722860" y="4656216"/>
            <a:ext cx="317843" cy="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1CDB5B3-BDAD-1F99-FF0D-97B809390849}"/>
              </a:ext>
            </a:extLst>
          </p:cNvPr>
          <p:cNvCxnSpPr/>
          <p:nvPr/>
        </p:nvCxnSpPr>
        <p:spPr>
          <a:xfrm flipV="1">
            <a:off x="5685665" y="4301308"/>
            <a:ext cx="354186" cy="273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EFF1C26-1DF5-2FF6-4F1D-9B97EAAAC4B8}"/>
              </a:ext>
            </a:extLst>
          </p:cNvPr>
          <p:cNvSpPr txBox="1"/>
          <p:nvPr/>
        </p:nvSpPr>
        <p:spPr>
          <a:xfrm>
            <a:off x="3788852" y="3629876"/>
            <a:ext cx="1114729" cy="276999"/>
          </a:xfrm>
          <a:prstGeom prst="rect">
            <a:avLst/>
          </a:prstGeom>
          <a:noFill/>
        </p:spPr>
        <p:txBody>
          <a:bodyPr wrap="none" rtlCol="0">
            <a:spAutoFit/>
          </a:bodyPr>
          <a:lstStyle/>
          <a:p>
            <a:r>
              <a:rPr lang="en-UZ" sz="1200" dirty="0"/>
              <a:t>Loose coupling</a:t>
            </a:r>
          </a:p>
        </p:txBody>
      </p:sp>
      <p:sp>
        <p:nvSpPr>
          <p:cNvPr id="82" name="TextBox 81">
            <a:extLst>
              <a:ext uri="{FF2B5EF4-FFF2-40B4-BE49-F238E27FC236}">
                <a16:creationId xmlns:a16="http://schemas.microsoft.com/office/drawing/2014/main" id="{307F7FAF-8C9F-79C1-AB71-F2D043AF3E80}"/>
              </a:ext>
            </a:extLst>
          </p:cNvPr>
          <p:cNvSpPr txBox="1"/>
          <p:nvPr/>
        </p:nvSpPr>
        <p:spPr>
          <a:xfrm>
            <a:off x="5335153" y="3628268"/>
            <a:ext cx="1032975" cy="276999"/>
          </a:xfrm>
          <a:prstGeom prst="rect">
            <a:avLst/>
          </a:prstGeom>
          <a:noFill/>
        </p:spPr>
        <p:txBody>
          <a:bodyPr wrap="none" rtlCol="0">
            <a:spAutoFit/>
          </a:bodyPr>
          <a:lstStyle/>
          <a:p>
            <a:r>
              <a:rPr lang="en-UZ" sz="1200"/>
              <a:t>High coupling</a:t>
            </a:r>
          </a:p>
        </p:txBody>
      </p:sp>
      <p:sp>
        <p:nvSpPr>
          <p:cNvPr id="83" name="TextBox 82">
            <a:extLst>
              <a:ext uri="{FF2B5EF4-FFF2-40B4-BE49-F238E27FC236}">
                <a16:creationId xmlns:a16="http://schemas.microsoft.com/office/drawing/2014/main" id="{667B233B-133F-8926-ABFA-6B70B594C4A0}"/>
              </a:ext>
            </a:extLst>
          </p:cNvPr>
          <p:cNvSpPr txBox="1"/>
          <p:nvPr/>
        </p:nvSpPr>
        <p:spPr>
          <a:xfrm>
            <a:off x="3684210" y="2621396"/>
            <a:ext cx="4292271" cy="461665"/>
          </a:xfrm>
          <a:prstGeom prst="rect">
            <a:avLst/>
          </a:prstGeom>
          <a:noFill/>
        </p:spPr>
        <p:txBody>
          <a:bodyPr wrap="square" rtlCol="0">
            <a:spAutoFit/>
          </a:bodyPr>
          <a:lstStyle/>
          <a:p>
            <a:r>
              <a:rPr lang="en-US" sz="1200" dirty="0">
                <a:solidFill>
                  <a:srgbClr val="292929"/>
                </a:solidFill>
                <a:latin typeface="Source Sans Pro" panose="020B0503030403020204" pitchFamily="34" charset="0"/>
                <a:ea typeface="Source Sans Pro" panose="020B0503030403020204" pitchFamily="34" charset="0"/>
              </a:rPr>
              <a:t>Applicable on different levels: classes, components, packages, services, systems, bounded contexts.</a:t>
            </a:r>
            <a:endParaRPr lang="en-US" sz="1200" i="1" dirty="0">
              <a:solidFill>
                <a:schemeClr val="accent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4133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building&#10;&#10;Description automatically generated">
            <a:extLst>
              <a:ext uri="{FF2B5EF4-FFF2-40B4-BE49-F238E27FC236}">
                <a16:creationId xmlns:a16="http://schemas.microsoft.com/office/drawing/2014/main" id="{CF35DCB2-4860-417A-8570-DD40927B5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01338" cy="51435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171214"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4" y="729007"/>
            <a:ext cx="217121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3" y="798703"/>
            <a:ext cx="1614831" cy="579839"/>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COHESION</a:t>
            </a:r>
          </a:p>
        </p:txBody>
      </p:sp>
      <p:sp>
        <p:nvSpPr>
          <p:cNvPr id="10" name="TextBox 9">
            <a:extLst>
              <a:ext uri="{FF2B5EF4-FFF2-40B4-BE49-F238E27FC236}">
                <a16:creationId xmlns:a16="http://schemas.microsoft.com/office/drawing/2014/main" id="{6B194241-0581-4B7C-912B-2638C1BEEF54}"/>
              </a:ext>
            </a:extLst>
          </p:cNvPr>
          <p:cNvSpPr txBox="1"/>
          <p:nvPr/>
        </p:nvSpPr>
        <p:spPr>
          <a:xfrm>
            <a:off x="3684210" y="1830931"/>
            <a:ext cx="5082090" cy="461665"/>
          </a:xfrm>
          <a:prstGeom prst="rect">
            <a:avLst/>
          </a:prstGeom>
          <a:noFill/>
        </p:spPr>
        <p:txBody>
          <a:bodyPr wrap="square" rtlCol="0">
            <a:spAutoFit/>
          </a:bodyPr>
          <a:lstStyle/>
          <a:p>
            <a:pPr defTabSz="342900">
              <a:defRPr/>
            </a:pPr>
            <a:r>
              <a:rPr lang="en-US" sz="1200" dirty="0">
                <a:solidFill>
                  <a:schemeClr val="accent1"/>
                </a:solidFill>
                <a:latin typeface="Source Sans Pro" panose="020B0503030403020204" pitchFamily="34" charset="0"/>
                <a:ea typeface="Source Sans Pro" panose="020B0503030403020204" pitchFamily="34" charset="0"/>
              </a:rPr>
              <a:t>In computer programming, </a:t>
            </a:r>
            <a:r>
              <a:rPr lang="en-US"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rPr>
              <a:t>COHESION </a:t>
            </a:r>
            <a:r>
              <a:rPr lang="en-US" sz="1200" dirty="0">
                <a:solidFill>
                  <a:schemeClr val="accent1"/>
                </a:solidFill>
                <a:latin typeface="Source Sans Pro" panose="020B0503030403020204" pitchFamily="34" charset="0"/>
                <a:ea typeface="Source Sans Pro" panose="020B0503030403020204" pitchFamily="34" charset="0"/>
              </a:rPr>
              <a:t> refers to the degree to which the elements inside a module belong together.</a:t>
            </a:r>
          </a:p>
        </p:txBody>
      </p:sp>
      <p:sp>
        <p:nvSpPr>
          <p:cNvPr id="11" name="TextBox 10">
            <a:extLst>
              <a:ext uri="{FF2B5EF4-FFF2-40B4-BE49-F238E27FC236}">
                <a16:creationId xmlns:a16="http://schemas.microsoft.com/office/drawing/2014/main" id="{7A764D6B-43AB-4FEB-8018-00C645295EEA}"/>
              </a:ext>
            </a:extLst>
          </p:cNvPr>
          <p:cNvSpPr txBox="1"/>
          <p:nvPr/>
        </p:nvSpPr>
        <p:spPr>
          <a:xfrm>
            <a:off x="2656894" y="1082838"/>
            <a:ext cx="1167307" cy="2862322"/>
          </a:xfrm>
          <a:prstGeom prst="rect">
            <a:avLst/>
          </a:prstGeom>
          <a:noFill/>
        </p:spPr>
        <p:txBody>
          <a:bodyPr wrap="none" rtlCol="0">
            <a:spAutoFit/>
          </a:bodyPr>
          <a:lstStyle/>
          <a:p>
            <a:r>
              <a:rPr lang="en-US" sz="18000" dirty="0">
                <a:solidFill>
                  <a:schemeClr val="bg1">
                    <a:lumMod val="95000"/>
                  </a:schemeClr>
                </a:solidFill>
                <a:latin typeface="Source Sans Pro" panose="020B0503030403020204" pitchFamily="34" charset="0"/>
              </a:rPr>
              <a:t>“</a:t>
            </a:r>
          </a:p>
        </p:txBody>
      </p:sp>
      <p:sp>
        <p:nvSpPr>
          <p:cNvPr id="2" name="TextBox 1">
            <a:extLst>
              <a:ext uri="{FF2B5EF4-FFF2-40B4-BE49-F238E27FC236}">
                <a16:creationId xmlns:a16="http://schemas.microsoft.com/office/drawing/2014/main" id="{FA202370-2CF6-09DD-F8E9-8337F85461C3}"/>
              </a:ext>
            </a:extLst>
          </p:cNvPr>
          <p:cNvSpPr txBox="1"/>
          <p:nvPr/>
        </p:nvSpPr>
        <p:spPr>
          <a:xfrm>
            <a:off x="7965163" y="1605041"/>
            <a:ext cx="1086072" cy="2862322"/>
          </a:xfrm>
          <a:prstGeom prst="rect">
            <a:avLst/>
          </a:prstGeom>
          <a:noFill/>
        </p:spPr>
        <p:txBody>
          <a:bodyPr wrap="square">
            <a:spAutoFit/>
          </a:bodyPr>
          <a:lstStyle/>
          <a:p>
            <a:r>
              <a:rPr lang="en-US" sz="18000" dirty="0">
                <a:solidFill>
                  <a:schemeClr val="bg1">
                    <a:lumMod val="95000"/>
                  </a:schemeClr>
                </a:solidFill>
                <a:latin typeface="Source Sans Pro" panose="020B0503030403020204" pitchFamily="34" charset="0"/>
              </a:rPr>
              <a:t>”</a:t>
            </a:r>
          </a:p>
        </p:txBody>
      </p:sp>
      <p:sp>
        <p:nvSpPr>
          <p:cNvPr id="3" name="TextBox 2">
            <a:extLst>
              <a:ext uri="{FF2B5EF4-FFF2-40B4-BE49-F238E27FC236}">
                <a16:creationId xmlns:a16="http://schemas.microsoft.com/office/drawing/2014/main" id="{E1D031C0-E87A-AE10-29C6-9B81BA1B09E9}"/>
              </a:ext>
            </a:extLst>
          </p:cNvPr>
          <p:cNvSpPr txBox="1"/>
          <p:nvPr/>
        </p:nvSpPr>
        <p:spPr>
          <a:xfrm>
            <a:off x="3684210" y="2430100"/>
            <a:ext cx="4292271" cy="461665"/>
          </a:xfrm>
          <a:prstGeom prst="rect">
            <a:avLst/>
          </a:prstGeom>
          <a:noFill/>
        </p:spPr>
        <p:txBody>
          <a:bodyPr wrap="square" rtlCol="0">
            <a:spAutoFit/>
          </a:bodyPr>
          <a:lstStyle/>
          <a:p>
            <a:r>
              <a:rPr lang="en-US" sz="1200" dirty="0">
                <a:solidFill>
                  <a:srgbClr val="292929"/>
                </a:solidFill>
                <a:latin typeface="Source Sans Pro" panose="020B0503030403020204" pitchFamily="34" charset="0"/>
                <a:ea typeface="Source Sans Pro" panose="020B0503030403020204" pitchFamily="34" charset="0"/>
              </a:rPr>
              <a:t>Applicable on different levels: classes, components, packages, services, systems, bounded contexts.</a:t>
            </a:r>
            <a:endParaRPr lang="en-US" sz="1200" i="1" dirty="0">
              <a:solidFill>
                <a:schemeClr val="accent1"/>
              </a:solidFill>
              <a:latin typeface="Source Sans Pro" panose="020B0503030403020204" pitchFamily="34" charset="0"/>
              <a:ea typeface="Source Sans Pro" panose="020B0503030403020204" pitchFamily="34" charset="0"/>
            </a:endParaRPr>
          </a:p>
        </p:txBody>
      </p:sp>
      <p:sp>
        <p:nvSpPr>
          <p:cNvPr id="4" name="Rectangle 3">
            <a:extLst>
              <a:ext uri="{FF2B5EF4-FFF2-40B4-BE49-F238E27FC236}">
                <a16:creationId xmlns:a16="http://schemas.microsoft.com/office/drawing/2014/main" id="{9C523C4F-0633-E0F0-7654-A5C50B126065}"/>
              </a:ext>
            </a:extLst>
          </p:cNvPr>
          <p:cNvSpPr/>
          <p:nvPr/>
        </p:nvSpPr>
        <p:spPr>
          <a:xfrm>
            <a:off x="3409968" y="3831990"/>
            <a:ext cx="1162032" cy="91891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5" name="Rounded Rectangle 4">
            <a:extLst>
              <a:ext uri="{FF2B5EF4-FFF2-40B4-BE49-F238E27FC236}">
                <a16:creationId xmlns:a16="http://schemas.microsoft.com/office/drawing/2014/main" id="{C5247BA1-D3C9-10A2-E307-61E258B5BF93}"/>
              </a:ext>
            </a:extLst>
          </p:cNvPr>
          <p:cNvSpPr/>
          <p:nvPr/>
        </p:nvSpPr>
        <p:spPr>
          <a:xfrm>
            <a:off x="3597799" y="3984379"/>
            <a:ext cx="289247" cy="2782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6" name="Rounded Rectangle 5">
            <a:extLst>
              <a:ext uri="{FF2B5EF4-FFF2-40B4-BE49-F238E27FC236}">
                <a16:creationId xmlns:a16="http://schemas.microsoft.com/office/drawing/2014/main" id="{DFC06E73-D36E-464E-6334-2046638240B7}"/>
              </a:ext>
            </a:extLst>
          </p:cNvPr>
          <p:cNvSpPr/>
          <p:nvPr/>
        </p:nvSpPr>
        <p:spPr>
          <a:xfrm>
            <a:off x="4068416" y="3981993"/>
            <a:ext cx="289247" cy="2782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8" name="Rounded Rectangle 7">
            <a:extLst>
              <a:ext uri="{FF2B5EF4-FFF2-40B4-BE49-F238E27FC236}">
                <a16:creationId xmlns:a16="http://schemas.microsoft.com/office/drawing/2014/main" id="{2533003E-E349-809F-545B-83727C542A9E}"/>
              </a:ext>
            </a:extLst>
          </p:cNvPr>
          <p:cNvSpPr/>
          <p:nvPr/>
        </p:nvSpPr>
        <p:spPr>
          <a:xfrm>
            <a:off x="3598873" y="4344163"/>
            <a:ext cx="289247" cy="2782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2" name="Rounded Rectangle 11">
            <a:extLst>
              <a:ext uri="{FF2B5EF4-FFF2-40B4-BE49-F238E27FC236}">
                <a16:creationId xmlns:a16="http://schemas.microsoft.com/office/drawing/2014/main" id="{EB4CA68F-4D98-1326-18C9-5BBC34C5F2DA}"/>
              </a:ext>
            </a:extLst>
          </p:cNvPr>
          <p:cNvSpPr/>
          <p:nvPr/>
        </p:nvSpPr>
        <p:spPr>
          <a:xfrm>
            <a:off x="4068416" y="4344163"/>
            <a:ext cx="289247" cy="2782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5" name="Rectangle 14">
            <a:extLst>
              <a:ext uri="{FF2B5EF4-FFF2-40B4-BE49-F238E27FC236}">
                <a16:creationId xmlns:a16="http://schemas.microsoft.com/office/drawing/2014/main" id="{6896AD12-862D-6F38-DFBF-A035BD6EFBC9}"/>
              </a:ext>
            </a:extLst>
          </p:cNvPr>
          <p:cNvSpPr/>
          <p:nvPr/>
        </p:nvSpPr>
        <p:spPr>
          <a:xfrm>
            <a:off x="5190202" y="3831990"/>
            <a:ext cx="1162032" cy="91891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16" name="Rounded Rectangle 15">
            <a:extLst>
              <a:ext uri="{FF2B5EF4-FFF2-40B4-BE49-F238E27FC236}">
                <a16:creationId xmlns:a16="http://schemas.microsoft.com/office/drawing/2014/main" id="{79C5B4A5-56EE-D6F8-C7BF-B3AD2197453E}"/>
              </a:ext>
            </a:extLst>
          </p:cNvPr>
          <p:cNvSpPr/>
          <p:nvPr/>
        </p:nvSpPr>
        <p:spPr>
          <a:xfrm>
            <a:off x="5378521" y="3979891"/>
            <a:ext cx="289247" cy="27829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7" name="Rounded Rectangle 16">
            <a:extLst>
              <a:ext uri="{FF2B5EF4-FFF2-40B4-BE49-F238E27FC236}">
                <a16:creationId xmlns:a16="http://schemas.microsoft.com/office/drawing/2014/main" id="{C366958D-C957-CDA1-5293-F96C8B3E35E0}"/>
              </a:ext>
            </a:extLst>
          </p:cNvPr>
          <p:cNvSpPr/>
          <p:nvPr/>
        </p:nvSpPr>
        <p:spPr>
          <a:xfrm>
            <a:off x="5842189" y="3979892"/>
            <a:ext cx="289247" cy="278295"/>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8" name="Rounded Rectangle 17">
            <a:extLst>
              <a:ext uri="{FF2B5EF4-FFF2-40B4-BE49-F238E27FC236}">
                <a16:creationId xmlns:a16="http://schemas.microsoft.com/office/drawing/2014/main" id="{6F62FCD6-E00E-F72C-F24F-28C4E032026B}"/>
              </a:ext>
            </a:extLst>
          </p:cNvPr>
          <p:cNvSpPr/>
          <p:nvPr/>
        </p:nvSpPr>
        <p:spPr>
          <a:xfrm>
            <a:off x="5379107" y="4344163"/>
            <a:ext cx="289247" cy="27829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9" name="Rounded Rectangle 18">
            <a:extLst>
              <a:ext uri="{FF2B5EF4-FFF2-40B4-BE49-F238E27FC236}">
                <a16:creationId xmlns:a16="http://schemas.microsoft.com/office/drawing/2014/main" id="{A2B7361C-7995-2830-4CAA-D00B2A460EE7}"/>
              </a:ext>
            </a:extLst>
          </p:cNvPr>
          <p:cNvSpPr/>
          <p:nvPr/>
        </p:nvSpPr>
        <p:spPr>
          <a:xfrm>
            <a:off x="5850691" y="4348238"/>
            <a:ext cx="289247" cy="278295"/>
          </a:xfrm>
          <a:prstGeom prst="roundRect">
            <a:avLst/>
          </a:prstGeom>
          <a:solidFill>
            <a:schemeClr val="accent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0" name="TextBox 19">
            <a:extLst>
              <a:ext uri="{FF2B5EF4-FFF2-40B4-BE49-F238E27FC236}">
                <a16:creationId xmlns:a16="http://schemas.microsoft.com/office/drawing/2014/main" id="{B12E35A8-CB51-473A-34CB-CD606B28B790}"/>
              </a:ext>
            </a:extLst>
          </p:cNvPr>
          <p:cNvSpPr txBox="1"/>
          <p:nvPr/>
        </p:nvSpPr>
        <p:spPr>
          <a:xfrm>
            <a:off x="3458466" y="3516575"/>
            <a:ext cx="1065035" cy="276999"/>
          </a:xfrm>
          <a:prstGeom prst="rect">
            <a:avLst/>
          </a:prstGeom>
          <a:noFill/>
        </p:spPr>
        <p:txBody>
          <a:bodyPr wrap="none" rtlCol="0">
            <a:spAutoFit/>
          </a:bodyPr>
          <a:lstStyle/>
          <a:p>
            <a:r>
              <a:rPr lang="en-UZ" sz="1200"/>
              <a:t>High cohesion</a:t>
            </a:r>
          </a:p>
        </p:txBody>
      </p:sp>
      <p:sp>
        <p:nvSpPr>
          <p:cNvPr id="21" name="TextBox 20">
            <a:extLst>
              <a:ext uri="{FF2B5EF4-FFF2-40B4-BE49-F238E27FC236}">
                <a16:creationId xmlns:a16="http://schemas.microsoft.com/office/drawing/2014/main" id="{CEBD613F-E90D-A5B8-4403-7203F5DF0FB6}"/>
              </a:ext>
            </a:extLst>
          </p:cNvPr>
          <p:cNvSpPr txBox="1"/>
          <p:nvPr/>
        </p:nvSpPr>
        <p:spPr>
          <a:xfrm>
            <a:off x="5237443" y="3516575"/>
            <a:ext cx="1037207" cy="276999"/>
          </a:xfrm>
          <a:prstGeom prst="rect">
            <a:avLst/>
          </a:prstGeom>
          <a:noFill/>
        </p:spPr>
        <p:txBody>
          <a:bodyPr wrap="none" rtlCol="0">
            <a:spAutoFit/>
          </a:bodyPr>
          <a:lstStyle/>
          <a:p>
            <a:r>
              <a:rPr lang="en-UZ" sz="1200"/>
              <a:t>Low cohesion</a:t>
            </a:r>
          </a:p>
        </p:txBody>
      </p:sp>
    </p:spTree>
    <p:extLst>
      <p:ext uri="{BB962C8B-B14F-4D97-AF65-F5344CB8AC3E}">
        <p14:creationId xmlns:p14="http://schemas.microsoft.com/office/powerpoint/2010/main" val="20344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Architectural patterns and styles</a:t>
            </a:r>
          </a:p>
        </p:txBody>
      </p:sp>
      <p:pic>
        <p:nvPicPr>
          <p:cNvPr id="4" name="Picture 3">
            <a:extLst>
              <a:ext uri="{FF2B5EF4-FFF2-40B4-BE49-F238E27FC236}">
                <a16:creationId xmlns:a16="http://schemas.microsoft.com/office/drawing/2014/main" id="{7EF63C63-B315-4CE1-AA5E-C286B8BE1DC4}"/>
              </a:ext>
            </a:extLst>
          </p:cNvPr>
          <p:cNvPicPr>
            <a:picLocks noChangeAspect="1"/>
          </p:cNvPicPr>
          <p:nvPr/>
        </p:nvPicPr>
        <p:blipFill>
          <a:blip r:embed="rId2"/>
          <a:stretch>
            <a:fillRect/>
          </a:stretch>
        </p:blipFill>
        <p:spPr>
          <a:xfrm>
            <a:off x="1844594" y="1051175"/>
            <a:ext cx="5438010" cy="4078508"/>
          </a:xfrm>
          <a:prstGeom prst="rect">
            <a:avLst/>
          </a:prstGeom>
        </p:spPr>
      </p:pic>
    </p:spTree>
    <p:extLst>
      <p:ext uri="{BB962C8B-B14F-4D97-AF65-F5344CB8AC3E}">
        <p14:creationId xmlns:p14="http://schemas.microsoft.com/office/powerpoint/2010/main" val="3600458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Software development principles and patterns</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sz="1400" b="1" dirty="0"/>
              <a:t>SOLID, software development principles</a:t>
            </a:r>
          </a:p>
          <a:p>
            <a:pPr lvl="0" rtl="0">
              <a:lnSpc>
                <a:spcPct val="100000"/>
              </a:lnSpc>
              <a:spcBef>
                <a:spcPts val="0"/>
              </a:spcBef>
              <a:spcAft>
                <a:spcPts val="0"/>
              </a:spcAft>
              <a:buNone/>
            </a:pPr>
            <a:endParaRPr lang="en" sz="1400" b="1" dirty="0"/>
          </a:p>
          <a:p>
            <a:pPr lvl="0" rtl="0">
              <a:lnSpc>
                <a:spcPct val="100000"/>
              </a:lnSpc>
              <a:spcBef>
                <a:spcPts val="0"/>
              </a:spcBef>
              <a:spcAft>
                <a:spcPts val="0"/>
              </a:spcAft>
              <a:buNone/>
            </a:pPr>
            <a:r>
              <a:rPr lang="en" sz="1400" b="1" dirty="0"/>
              <a:t>Common Java patterns</a:t>
            </a:r>
          </a:p>
          <a:p>
            <a:pPr lvl="0" rtl="0">
              <a:lnSpc>
                <a:spcPct val="100000"/>
              </a:lnSpc>
              <a:spcBef>
                <a:spcPts val="0"/>
              </a:spcBef>
              <a:spcAft>
                <a:spcPts val="0"/>
              </a:spcAft>
              <a:buNone/>
            </a:pPr>
            <a:endParaRPr lang="en" sz="1400" b="1" dirty="0"/>
          </a:p>
          <a:p>
            <a:pPr lvl="0" rtl="0">
              <a:lnSpc>
                <a:spcPct val="100000"/>
              </a:lnSpc>
              <a:spcBef>
                <a:spcPts val="0"/>
              </a:spcBef>
              <a:spcAft>
                <a:spcPts val="0"/>
              </a:spcAft>
              <a:buNone/>
            </a:pPr>
            <a:r>
              <a:rPr lang="en" sz="1400" b="1" dirty="0"/>
              <a:t>MVC pattern</a:t>
            </a:r>
          </a:p>
          <a:p>
            <a:pPr lvl="0" rtl="0">
              <a:lnSpc>
                <a:spcPct val="100000"/>
              </a:lnSpc>
              <a:spcBef>
                <a:spcPts val="0"/>
              </a:spcBef>
              <a:spcAft>
                <a:spcPts val="0"/>
              </a:spcAft>
              <a:buNone/>
            </a:pPr>
            <a:endParaRPr lang="en" sz="1400" b="1" dirty="0"/>
          </a:p>
          <a:p>
            <a:pPr lvl="0" rtl="0">
              <a:lnSpc>
                <a:spcPct val="100000"/>
              </a:lnSpc>
              <a:spcBef>
                <a:spcPts val="0"/>
              </a:spcBef>
              <a:spcAft>
                <a:spcPts val="0"/>
              </a:spcAft>
              <a:buNone/>
            </a:pPr>
            <a:r>
              <a:rPr lang="en" sz="1400" b="1" dirty="0"/>
              <a:t>Enterprise patterns</a:t>
            </a:r>
            <a:br>
              <a:rPr lang="en" sz="1400" b="1" dirty="0"/>
            </a:br>
            <a:br>
              <a:rPr lang="en" sz="1500" dirty="0"/>
            </a:br>
            <a:endParaRPr lang="en" sz="1400" b="1" dirty="0"/>
          </a:p>
        </p:txBody>
      </p:sp>
    </p:spTree>
    <p:extLst>
      <p:ext uri="{BB962C8B-B14F-4D97-AF65-F5344CB8AC3E}">
        <p14:creationId xmlns:p14="http://schemas.microsoft.com/office/powerpoint/2010/main" val="468763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computer keyboard&#10;&#10;Description automatically generated">
            <a:extLst>
              <a:ext uri="{FF2B5EF4-FFF2-40B4-BE49-F238E27FC236}">
                <a16:creationId xmlns:a16="http://schemas.microsoft.com/office/drawing/2014/main" id="{FBC5FF73-B5B7-4FC3-83AE-C948DFA0CF1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837" y="0"/>
            <a:ext cx="9141768" cy="5143500"/>
          </a:xfrm>
          <a:prstGeom prst="rect">
            <a:avLst/>
          </a:prstGeom>
        </p:spPr>
      </p:pic>
      <p:sp>
        <p:nvSpPr>
          <p:cNvPr id="10" name="Rectangle 9">
            <a:extLst>
              <a:ext uri="{FF2B5EF4-FFF2-40B4-BE49-F238E27FC236}">
                <a16:creationId xmlns:a16="http://schemas.microsoft.com/office/drawing/2014/main" id="{75AC51C6-508C-45B2-8998-06BA876E487C}"/>
              </a:ext>
            </a:extLst>
          </p:cNvPr>
          <p:cNvSpPr/>
          <p:nvPr/>
        </p:nvSpPr>
        <p:spPr>
          <a:xfrm>
            <a:off x="673561" y="896976"/>
            <a:ext cx="4085431" cy="6768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835819" y="729007"/>
            <a:ext cx="408543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60000" y="789103"/>
            <a:ext cx="3757166"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ARCHITECTURAL STYLES</a:t>
            </a:r>
            <a:endParaRPr lang="en-BY" sz="3600" b="1" cap="all" spc="75" baseline="10000" dirty="0">
              <a:solidFill>
                <a:schemeClr val="bg1"/>
              </a:solidFill>
              <a:latin typeface="Oswald" panose="02000503000000000000" pitchFamily="2" charset="0"/>
            </a:endParaRPr>
          </a:p>
        </p:txBody>
      </p:sp>
      <p:sp>
        <p:nvSpPr>
          <p:cNvPr id="26" name="Rectangle 25">
            <a:extLst>
              <a:ext uri="{FF2B5EF4-FFF2-40B4-BE49-F238E27FC236}">
                <a16:creationId xmlns:a16="http://schemas.microsoft.com/office/drawing/2014/main" id="{99EC15B4-A5F9-8C44-9E3C-DF7EA74EB7EC}"/>
              </a:ext>
            </a:extLst>
          </p:cNvPr>
          <p:cNvSpPr/>
          <p:nvPr/>
        </p:nvSpPr>
        <p:spPr>
          <a:xfrm>
            <a:off x="835819" y="2011769"/>
            <a:ext cx="3402966" cy="2234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27" name="TextBox 26">
            <a:extLst>
              <a:ext uri="{FF2B5EF4-FFF2-40B4-BE49-F238E27FC236}">
                <a16:creationId xmlns:a16="http://schemas.microsoft.com/office/drawing/2014/main" id="{4262EFE7-6394-C940-80F1-206F22BC4442}"/>
              </a:ext>
            </a:extLst>
          </p:cNvPr>
          <p:cNvSpPr txBox="1"/>
          <p:nvPr/>
        </p:nvSpPr>
        <p:spPr>
          <a:xfrm>
            <a:off x="835819" y="2103244"/>
            <a:ext cx="3402966" cy="2108269"/>
          </a:xfrm>
          <a:prstGeom prst="rect">
            <a:avLst/>
          </a:prstGeom>
          <a:noFill/>
        </p:spPr>
        <p:txBody>
          <a:bodyPr wrap="square" rtlCol="0">
            <a:spAutoFit/>
          </a:bodyPr>
          <a:lstStyle/>
          <a:p>
            <a:pPr lvl="1">
              <a:spcAft>
                <a:spcPts val="600"/>
              </a:spcAft>
            </a:pPr>
            <a:r>
              <a:rPr lang="en-US" sz="1200" b="1" cap="all" spc="75" dirty="0">
                <a:latin typeface="Source Sans Pro" panose="020B0503030403020204" pitchFamily="34" charset="0"/>
              </a:rPr>
              <a:t>	MONOLITH</a:t>
            </a:r>
          </a:p>
          <a:p>
            <a:pPr lvl="1">
              <a:spcAft>
                <a:spcPts val="600"/>
              </a:spcAft>
            </a:pPr>
            <a:r>
              <a:rPr lang="en-US" sz="1200" b="1" cap="all" spc="75" dirty="0">
                <a:latin typeface="Source Sans Pro" panose="020B0503030403020204" pitchFamily="34" charset="0"/>
              </a:rPr>
              <a:t>	LAYERED ARCHITECTURE</a:t>
            </a:r>
          </a:p>
          <a:p>
            <a:pPr lvl="1">
              <a:spcAft>
                <a:spcPts val="600"/>
              </a:spcAft>
            </a:pPr>
            <a:r>
              <a:rPr lang="en-US" sz="1200" b="1" cap="all" spc="75" dirty="0">
                <a:latin typeface="Source Sans Pro" panose="020B0503030403020204" pitchFamily="34" charset="0"/>
              </a:rPr>
              <a:t>	MICROSERVICES</a:t>
            </a:r>
          </a:p>
          <a:p>
            <a:pPr lvl="1">
              <a:spcAft>
                <a:spcPts val="600"/>
              </a:spcAft>
            </a:pPr>
            <a:r>
              <a:rPr lang="en-US" sz="1200" b="1" cap="all" spc="75" dirty="0">
                <a:latin typeface="Source Sans Pro" panose="020B0503030403020204" pitchFamily="34" charset="0"/>
              </a:rPr>
              <a:t>	EVENT-DRIVEN ARCHITECTURE</a:t>
            </a:r>
          </a:p>
          <a:p>
            <a:pPr lvl="1">
              <a:spcAft>
                <a:spcPts val="600"/>
              </a:spcAft>
            </a:pPr>
            <a:r>
              <a:rPr lang="en-US" sz="1200" b="1" cap="all" spc="75" dirty="0">
                <a:latin typeface="Source Sans Pro" panose="020B0503030403020204" pitchFamily="34" charset="0"/>
              </a:rPr>
              <a:t>	BIG DATA ARCHITECTURE</a:t>
            </a:r>
          </a:p>
          <a:p>
            <a:pPr lvl="1">
              <a:spcAft>
                <a:spcPts val="600"/>
              </a:spcAft>
            </a:pPr>
            <a:r>
              <a:rPr lang="en-US" sz="1200" b="1" cap="all" spc="75" dirty="0">
                <a:latin typeface="Source Sans Pro" panose="020B0503030403020204" pitchFamily="34" charset="0"/>
              </a:rPr>
              <a:t>	REST</a:t>
            </a:r>
          </a:p>
          <a:p>
            <a:pPr lvl="1">
              <a:spcAft>
                <a:spcPts val="600"/>
              </a:spcAft>
            </a:pPr>
            <a:r>
              <a:rPr lang="en-US" sz="1200" b="1" cap="all" spc="75" dirty="0">
                <a:latin typeface="Source Sans Pro" panose="020B0503030403020204" pitchFamily="34" charset="0"/>
              </a:rPr>
              <a:t>	OTHER STYLES</a:t>
            </a:r>
          </a:p>
          <a:p>
            <a:pPr lvl="1">
              <a:spcAft>
                <a:spcPts val="600"/>
              </a:spcAft>
            </a:pPr>
            <a:endParaRPr lang="en-US" sz="1200" b="1" cap="all" spc="75" dirty="0">
              <a:latin typeface="Source Sans Pro" panose="020B0503030403020204" pitchFamily="34" charset="0"/>
            </a:endParaRPr>
          </a:p>
        </p:txBody>
      </p:sp>
    </p:spTree>
    <p:extLst>
      <p:ext uri="{BB962C8B-B14F-4D97-AF65-F5344CB8AC3E}">
        <p14:creationId xmlns:p14="http://schemas.microsoft.com/office/powerpoint/2010/main" val="3286708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Monolith and microservices</a:t>
            </a:r>
          </a:p>
        </p:txBody>
      </p:sp>
      <p:pic>
        <p:nvPicPr>
          <p:cNvPr id="3" name="Picture 2">
            <a:extLst>
              <a:ext uri="{FF2B5EF4-FFF2-40B4-BE49-F238E27FC236}">
                <a16:creationId xmlns:a16="http://schemas.microsoft.com/office/drawing/2014/main" id="{5493D078-5390-4676-98F5-A1979AADE8D0}"/>
              </a:ext>
            </a:extLst>
          </p:cNvPr>
          <p:cNvPicPr>
            <a:picLocks noChangeAspect="1"/>
          </p:cNvPicPr>
          <p:nvPr/>
        </p:nvPicPr>
        <p:blipFill>
          <a:blip r:embed="rId2"/>
          <a:stretch>
            <a:fillRect/>
          </a:stretch>
        </p:blipFill>
        <p:spPr>
          <a:xfrm>
            <a:off x="1849657" y="1059986"/>
            <a:ext cx="5444685" cy="4083514"/>
          </a:xfrm>
          <a:prstGeom prst="rect">
            <a:avLst/>
          </a:prstGeom>
        </p:spPr>
      </p:pic>
    </p:spTree>
    <p:extLst>
      <p:ext uri="{BB962C8B-B14F-4D97-AF65-F5344CB8AC3E}">
        <p14:creationId xmlns:p14="http://schemas.microsoft.com/office/powerpoint/2010/main" val="2964458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133796"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96620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2269774" cy="579774"/>
          </a:xfrm>
          <a:prstGeom prst="rect">
            <a:avLst/>
          </a:prstGeom>
          <a:noFill/>
          <a:ln>
            <a:noFill/>
          </a:ln>
        </p:spPr>
        <p:txBody>
          <a:bodyPr wrap="square" rtlCol="0">
            <a:spAutoFit/>
          </a:bodyPr>
          <a:lstStyle/>
          <a:p>
            <a:pPr>
              <a:lnSpc>
                <a:spcPct val="150000"/>
              </a:lnSpc>
            </a:pPr>
            <a:r>
              <a:rPr lang="en-US" sz="3600" b="1" cap="all" spc="75" baseline="6000" dirty="0" err="1">
                <a:solidFill>
                  <a:schemeClr val="bg1"/>
                </a:solidFill>
                <a:latin typeface="Oswald" panose="02000503000000000000" pitchFamily="2" charset="0"/>
              </a:rPr>
              <a:t>MicroserviCes</a:t>
            </a:r>
            <a:endParaRPr lang="en-US" sz="3600" b="1" cap="all" spc="75" baseline="6000" dirty="0">
              <a:solidFill>
                <a:schemeClr val="bg1"/>
              </a:solidFill>
              <a:latin typeface="Oswald" panose="02000503000000000000" pitchFamily="2" charset="0"/>
            </a:endParaRPr>
          </a:p>
        </p:txBody>
      </p:sp>
      <p:sp>
        <p:nvSpPr>
          <p:cNvPr id="10" name="TextBox 9">
            <a:extLst>
              <a:ext uri="{FF2B5EF4-FFF2-40B4-BE49-F238E27FC236}">
                <a16:creationId xmlns:a16="http://schemas.microsoft.com/office/drawing/2014/main" id="{147736B1-30B0-4C4E-8D46-43D8E77FABB2}"/>
              </a:ext>
            </a:extLst>
          </p:cNvPr>
          <p:cNvSpPr txBox="1"/>
          <p:nvPr/>
        </p:nvSpPr>
        <p:spPr>
          <a:xfrm>
            <a:off x="632065" y="1877097"/>
            <a:ext cx="6895169" cy="461665"/>
          </a:xfrm>
          <a:prstGeom prst="rect">
            <a:avLst/>
          </a:prstGeom>
          <a:noFill/>
        </p:spPr>
        <p:txBody>
          <a:bodyPr wrap="square">
            <a:spAutoFit/>
          </a:bodyPr>
          <a:lstStyle/>
          <a:p>
            <a:pPr defTabSz="342900">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The structure of the system is organized as a </a:t>
            </a:r>
            <a:r>
              <a:rPr kumimoji="0" lang="en-US" sz="12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set of</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loosely coupled, collaborating </a:t>
            </a:r>
            <a:r>
              <a:rPr kumimoji="0" lang="en-US" sz="12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services</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t>
            </a:r>
            <a:r>
              <a:rPr lang="en-US" sz="1200" dirty="0">
                <a:solidFill>
                  <a:schemeClr val="accent1"/>
                </a:solidFill>
                <a:latin typeface="Source Sans Pro" panose="020B0503030403020204" pitchFamily="34" charset="0"/>
                <a:ea typeface="Source Sans Pro" panose="020B0503030403020204" pitchFamily="34" charset="0"/>
              </a:rPr>
              <a:t>Such architecture is built around the </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the single responsibility principle.</a:t>
            </a:r>
            <a:endParaRPr kumimoji="0" lang="en-US" sz="1200" b="0" i="0" u="none" strike="noStrike" kern="1200" cap="none" spc="0" normalizeH="0" baseline="0" noProof="0" dirty="0">
              <a:ln>
                <a:noFill/>
              </a:ln>
              <a:solidFill>
                <a:schemeClr val="accent1"/>
              </a:solidFill>
              <a:effectLst/>
              <a:uLnTx/>
              <a:uFillTx/>
              <a:latin typeface="Calibri"/>
              <a:ea typeface="+mn-ea"/>
              <a:cs typeface="+mn-cs"/>
            </a:endParaRPr>
          </a:p>
        </p:txBody>
      </p:sp>
      <p:sp>
        <p:nvSpPr>
          <p:cNvPr id="3" name="Rounded Rectangle 2">
            <a:extLst>
              <a:ext uri="{FF2B5EF4-FFF2-40B4-BE49-F238E27FC236}">
                <a16:creationId xmlns:a16="http://schemas.microsoft.com/office/drawing/2014/main" id="{CCC73CF7-1423-F0FB-3226-929CAB3B5DD0}"/>
              </a:ext>
            </a:extLst>
          </p:cNvPr>
          <p:cNvSpPr/>
          <p:nvPr/>
        </p:nvSpPr>
        <p:spPr>
          <a:xfrm>
            <a:off x="2392018" y="3313372"/>
            <a:ext cx="808382" cy="3477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sz="1100"/>
              <a:t>Service A</a:t>
            </a:r>
          </a:p>
        </p:txBody>
      </p:sp>
      <p:sp>
        <p:nvSpPr>
          <p:cNvPr id="4" name="Oval 3">
            <a:extLst>
              <a:ext uri="{FF2B5EF4-FFF2-40B4-BE49-F238E27FC236}">
                <a16:creationId xmlns:a16="http://schemas.microsoft.com/office/drawing/2014/main" id="{8D028777-7C68-F390-5A8F-7A892A9830C0}"/>
              </a:ext>
            </a:extLst>
          </p:cNvPr>
          <p:cNvSpPr/>
          <p:nvPr/>
        </p:nvSpPr>
        <p:spPr>
          <a:xfrm>
            <a:off x="1563757" y="2572868"/>
            <a:ext cx="2464904" cy="2364685"/>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5" name="Rounded Rectangle 4">
            <a:extLst>
              <a:ext uri="{FF2B5EF4-FFF2-40B4-BE49-F238E27FC236}">
                <a16:creationId xmlns:a16="http://schemas.microsoft.com/office/drawing/2014/main" id="{6673730D-9E96-250C-9758-E94AC26E9E53}"/>
              </a:ext>
            </a:extLst>
          </p:cNvPr>
          <p:cNvSpPr/>
          <p:nvPr/>
        </p:nvSpPr>
        <p:spPr>
          <a:xfrm>
            <a:off x="2392018" y="4026380"/>
            <a:ext cx="808382" cy="3477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sz="1100"/>
              <a:t>Service B</a:t>
            </a:r>
          </a:p>
        </p:txBody>
      </p:sp>
      <p:sp>
        <p:nvSpPr>
          <p:cNvPr id="8" name="Oval 7">
            <a:extLst>
              <a:ext uri="{FF2B5EF4-FFF2-40B4-BE49-F238E27FC236}">
                <a16:creationId xmlns:a16="http://schemas.microsoft.com/office/drawing/2014/main" id="{343349BA-987D-BBE0-47D9-23FE266B08FE}"/>
              </a:ext>
            </a:extLst>
          </p:cNvPr>
          <p:cNvSpPr/>
          <p:nvPr/>
        </p:nvSpPr>
        <p:spPr>
          <a:xfrm>
            <a:off x="4479235" y="2477617"/>
            <a:ext cx="2464904" cy="2364685"/>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9" name="Rounded Rectangle 8">
            <a:extLst>
              <a:ext uri="{FF2B5EF4-FFF2-40B4-BE49-F238E27FC236}">
                <a16:creationId xmlns:a16="http://schemas.microsoft.com/office/drawing/2014/main" id="{849047D9-D2F0-E0A1-22E6-09140ADFEBD0}"/>
              </a:ext>
            </a:extLst>
          </p:cNvPr>
          <p:cNvSpPr/>
          <p:nvPr/>
        </p:nvSpPr>
        <p:spPr>
          <a:xfrm>
            <a:off x="4856922" y="3312253"/>
            <a:ext cx="808382" cy="34770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sz="1100"/>
              <a:t>Service C</a:t>
            </a:r>
          </a:p>
        </p:txBody>
      </p:sp>
      <p:sp>
        <p:nvSpPr>
          <p:cNvPr id="11" name="Rounded Rectangle 10">
            <a:extLst>
              <a:ext uri="{FF2B5EF4-FFF2-40B4-BE49-F238E27FC236}">
                <a16:creationId xmlns:a16="http://schemas.microsoft.com/office/drawing/2014/main" id="{F99292EA-55A9-FD43-E99D-EFA956BA0043}"/>
              </a:ext>
            </a:extLst>
          </p:cNvPr>
          <p:cNvSpPr/>
          <p:nvPr/>
        </p:nvSpPr>
        <p:spPr>
          <a:xfrm>
            <a:off x="5920409" y="3312253"/>
            <a:ext cx="808382" cy="34770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sz="1100"/>
              <a:t>Service D</a:t>
            </a:r>
          </a:p>
        </p:txBody>
      </p:sp>
      <p:sp>
        <p:nvSpPr>
          <p:cNvPr id="16" name="Can 15">
            <a:extLst>
              <a:ext uri="{FF2B5EF4-FFF2-40B4-BE49-F238E27FC236}">
                <a16:creationId xmlns:a16="http://schemas.microsoft.com/office/drawing/2014/main" id="{349B223A-8FDF-D545-23A1-E56388DA032F}"/>
              </a:ext>
            </a:extLst>
          </p:cNvPr>
          <p:cNvSpPr/>
          <p:nvPr/>
        </p:nvSpPr>
        <p:spPr>
          <a:xfrm>
            <a:off x="4953984" y="3906068"/>
            <a:ext cx="614257" cy="4680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17" name="TextBox 16">
            <a:extLst>
              <a:ext uri="{FF2B5EF4-FFF2-40B4-BE49-F238E27FC236}">
                <a16:creationId xmlns:a16="http://schemas.microsoft.com/office/drawing/2014/main" id="{BF4808AC-B0F1-1765-4542-FF69244E3028}"/>
              </a:ext>
            </a:extLst>
          </p:cNvPr>
          <p:cNvSpPr txBox="1"/>
          <p:nvPr/>
        </p:nvSpPr>
        <p:spPr>
          <a:xfrm>
            <a:off x="2200533" y="2746852"/>
            <a:ext cx="1191352" cy="246221"/>
          </a:xfrm>
          <a:prstGeom prst="rect">
            <a:avLst/>
          </a:prstGeom>
          <a:noFill/>
        </p:spPr>
        <p:txBody>
          <a:bodyPr wrap="none" rtlCol="0">
            <a:spAutoFit/>
          </a:bodyPr>
          <a:lstStyle/>
          <a:p>
            <a:r>
              <a:rPr lang="en-UZ" sz="1000"/>
              <a:t>Bounded Context X</a:t>
            </a:r>
          </a:p>
        </p:txBody>
      </p:sp>
      <p:sp>
        <p:nvSpPr>
          <p:cNvPr id="18" name="TextBox 17">
            <a:extLst>
              <a:ext uri="{FF2B5EF4-FFF2-40B4-BE49-F238E27FC236}">
                <a16:creationId xmlns:a16="http://schemas.microsoft.com/office/drawing/2014/main" id="{BDE2C7AB-0331-71AA-F9C8-CF60C9F36A14}"/>
              </a:ext>
            </a:extLst>
          </p:cNvPr>
          <p:cNvSpPr txBox="1"/>
          <p:nvPr/>
        </p:nvSpPr>
        <p:spPr>
          <a:xfrm>
            <a:off x="5133248" y="2683711"/>
            <a:ext cx="1186543" cy="246221"/>
          </a:xfrm>
          <a:prstGeom prst="rect">
            <a:avLst/>
          </a:prstGeom>
          <a:noFill/>
        </p:spPr>
        <p:txBody>
          <a:bodyPr wrap="none" rtlCol="0">
            <a:spAutoFit/>
          </a:bodyPr>
          <a:lstStyle/>
          <a:p>
            <a:r>
              <a:rPr lang="en-UZ" sz="1000"/>
              <a:t>Bounded Context Y</a:t>
            </a:r>
          </a:p>
        </p:txBody>
      </p:sp>
      <p:cxnSp>
        <p:nvCxnSpPr>
          <p:cNvPr id="20" name="Straight Connector 19">
            <a:extLst>
              <a:ext uri="{FF2B5EF4-FFF2-40B4-BE49-F238E27FC236}">
                <a16:creationId xmlns:a16="http://schemas.microsoft.com/office/drawing/2014/main" id="{B7E6122B-A7AB-98D6-BDBD-94B6F777527C}"/>
              </a:ext>
            </a:extLst>
          </p:cNvPr>
          <p:cNvCxnSpPr>
            <a:endCxn id="5" idx="0"/>
          </p:cNvCxnSpPr>
          <p:nvPr/>
        </p:nvCxnSpPr>
        <p:spPr>
          <a:xfrm>
            <a:off x="2796209" y="3661078"/>
            <a:ext cx="0" cy="365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96007C-7E93-D888-BFED-AEC42C2BDD87}"/>
              </a:ext>
            </a:extLst>
          </p:cNvPr>
          <p:cNvCxnSpPr>
            <a:cxnSpLocks/>
            <a:stCxn id="9" idx="2"/>
            <a:endCxn id="16" idx="1"/>
          </p:cNvCxnSpPr>
          <p:nvPr/>
        </p:nvCxnSpPr>
        <p:spPr>
          <a:xfrm>
            <a:off x="5261113" y="3659960"/>
            <a:ext cx="0" cy="246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0313E0-5BF9-C04B-8D86-BBCC9FD4A1AD}"/>
              </a:ext>
            </a:extLst>
          </p:cNvPr>
          <p:cNvCxnSpPr>
            <a:stCxn id="9" idx="3"/>
            <a:endCxn id="11" idx="1"/>
          </p:cNvCxnSpPr>
          <p:nvPr/>
        </p:nvCxnSpPr>
        <p:spPr>
          <a:xfrm>
            <a:off x="5665304" y="3486107"/>
            <a:ext cx="2551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D477DDD-795E-B814-2AA7-9B8BF12632CD}"/>
              </a:ext>
            </a:extLst>
          </p:cNvPr>
          <p:cNvCxnSpPr>
            <a:stCxn id="3" idx="3"/>
            <a:endCxn id="9" idx="1"/>
          </p:cNvCxnSpPr>
          <p:nvPr/>
        </p:nvCxnSpPr>
        <p:spPr>
          <a:xfrm flipV="1">
            <a:off x="3200400" y="3486107"/>
            <a:ext cx="1656522" cy="11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696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4337946"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433794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3874493"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MONOLITH-FIRST STRATEGY</a:t>
            </a:r>
          </a:p>
        </p:txBody>
      </p:sp>
      <p:sp>
        <p:nvSpPr>
          <p:cNvPr id="2" name="TextBox 1">
            <a:extLst>
              <a:ext uri="{FF2B5EF4-FFF2-40B4-BE49-F238E27FC236}">
                <a16:creationId xmlns:a16="http://schemas.microsoft.com/office/drawing/2014/main" id="{9B74B620-F9A4-08CC-EA91-D4B43875CD5A}"/>
              </a:ext>
            </a:extLst>
          </p:cNvPr>
          <p:cNvSpPr txBox="1"/>
          <p:nvPr/>
        </p:nvSpPr>
        <p:spPr>
          <a:xfrm>
            <a:off x="5874582" y="518335"/>
            <a:ext cx="3164711" cy="1477328"/>
          </a:xfrm>
          <a:prstGeom prst="rect">
            <a:avLst/>
          </a:prstGeom>
          <a:noFill/>
        </p:spPr>
        <p:txBody>
          <a:bodyPr wrap="square" rtlCol="0">
            <a:spAutoFit/>
          </a:bodyPr>
          <a:lstStyle/>
          <a:p>
            <a:pPr defTabSz="342900">
              <a:defRPr/>
            </a:pPr>
            <a:r>
              <a:rPr lang="en-US" sz="900" i="1" dirty="0">
                <a:solidFill>
                  <a:schemeClr val="accent1"/>
                </a:solidFill>
                <a:latin typeface="Source Sans Pro" panose="020B0503030403020204" pitchFamily="34" charset="0"/>
                <a:ea typeface="Source Sans Pro" panose="020B0503030403020204" pitchFamily="34" charset="0"/>
              </a:rPr>
              <a:t>As I hear stories about teams using a microservices architecture, I've noticed a common pattern.</a:t>
            </a:r>
          </a:p>
          <a:p>
            <a:pPr defTabSz="342900">
              <a:defRPr/>
            </a:pPr>
            <a:endParaRPr lang="en-US" sz="900" i="1" dirty="0">
              <a:solidFill>
                <a:schemeClr val="accent1"/>
              </a:solidFill>
              <a:latin typeface="Source Sans Pro" panose="020B0503030403020204" pitchFamily="34" charset="0"/>
              <a:ea typeface="Source Sans Pro" panose="020B0503030403020204" pitchFamily="34" charset="0"/>
            </a:endParaRPr>
          </a:p>
          <a:p>
            <a:pPr marL="228600" indent="-228600" defTabSz="342900">
              <a:buFont typeface="+mj-lt"/>
              <a:buAutoNum type="arabicPeriod"/>
              <a:defRPr/>
            </a:pPr>
            <a:r>
              <a:rPr lang="en-US" sz="900" i="1" dirty="0">
                <a:solidFill>
                  <a:schemeClr val="accent1"/>
                </a:solidFill>
                <a:latin typeface="Source Sans Pro" panose="020B0503030403020204" pitchFamily="34" charset="0"/>
                <a:ea typeface="Source Sans Pro" panose="020B0503030403020204" pitchFamily="34" charset="0"/>
              </a:rPr>
              <a:t>Almost all the successful microservice stories have started with a monolith that got too big and was broken up.</a:t>
            </a:r>
          </a:p>
          <a:p>
            <a:pPr marL="228600" indent="-228600" defTabSz="342900">
              <a:buFont typeface="+mj-lt"/>
              <a:buAutoNum type="arabicPeriod"/>
              <a:defRPr/>
            </a:pPr>
            <a:r>
              <a:rPr lang="en-US" sz="900" i="1" dirty="0">
                <a:solidFill>
                  <a:schemeClr val="accent1"/>
                </a:solidFill>
                <a:latin typeface="Source Sans Pro" panose="020B0503030403020204" pitchFamily="34" charset="0"/>
                <a:ea typeface="Source Sans Pro" panose="020B0503030403020204" pitchFamily="34" charset="0"/>
              </a:rPr>
              <a:t>Almost all the cases where I've heard of a system that was built as a microservice system from scratch, it has ended up in serious trouble.</a:t>
            </a:r>
          </a:p>
          <a:p>
            <a:pPr defTabSz="342900">
              <a:defRPr/>
            </a:pPr>
            <a:endParaRPr lang="en-US" sz="900" i="1" dirty="0">
              <a:solidFill>
                <a:schemeClr val="accent1"/>
              </a:solidFill>
              <a:latin typeface="Source Sans Pro" panose="020B0503030403020204" pitchFamily="34" charset="0"/>
              <a:ea typeface="Source Sans Pro" panose="020B0503030403020204" pitchFamily="34" charset="0"/>
            </a:endParaRPr>
          </a:p>
          <a:p>
            <a:pPr algn="r" defTabSz="342900">
              <a:defRPr/>
            </a:pPr>
            <a:r>
              <a:rPr lang="en-US" sz="900" i="1" dirty="0">
                <a:solidFill>
                  <a:schemeClr val="accent1"/>
                </a:solidFill>
                <a:latin typeface="Source Sans Pro" panose="020B0503030403020204" pitchFamily="34" charset="0"/>
                <a:ea typeface="Source Sans Pro" panose="020B0503030403020204" pitchFamily="34" charset="0"/>
              </a:rPr>
              <a:t>Martin Fowler</a:t>
            </a:r>
          </a:p>
        </p:txBody>
      </p:sp>
      <p:sp>
        <p:nvSpPr>
          <p:cNvPr id="3" name="TextBox 2">
            <a:extLst>
              <a:ext uri="{FF2B5EF4-FFF2-40B4-BE49-F238E27FC236}">
                <a16:creationId xmlns:a16="http://schemas.microsoft.com/office/drawing/2014/main" id="{0D79BC52-AE4A-949B-CF2A-2D28F60932F4}"/>
              </a:ext>
            </a:extLst>
          </p:cNvPr>
          <p:cNvSpPr txBox="1"/>
          <p:nvPr/>
        </p:nvSpPr>
        <p:spPr>
          <a:xfrm flipH="1">
            <a:off x="5415719" y="138329"/>
            <a:ext cx="573782" cy="1015663"/>
          </a:xfrm>
          <a:prstGeom prst="rect">
            <a:avLst/>
          </a:prstGeom>
          <a:noFill/>
        </p:spPr>
        <p:txBody>
          <a:bodyPr wrap="square" rtlCol="0">
            <a:spAutoFit/>
          </a:bodyPr>
          <a:lstStyle/>
          <a:p>
            <a:r>
              <a:rPr lang="en-US" sz="6000" dirty="0">
                <a:solidFill>
                  <a:schemeClr val="bg2">
                    <a:lumMod val="90000"/>
                  </a:schemeClr>
                </a:solidFill>
                <a:latin typeface="Source Sans Pro" panose="020B0503030403020204" pitchFamily="34" charset="0"/>
              </a:rPr>
              <a:t>“</a:t>
            </a:r>
          </a:p>
        </p:txBody>
      </p:sp>
      <p:sp>
        <p:nvSpPr>
          <p:cNvPr id="9" name="TextBox 8">
            <a:extLst>
              <a:ext uri="{FF2B5EF4-FFF2-40B4-BE49-F238E27FC236}">
                <a16:creationId xmlns:a16="http://schemas.microsoft.com/office/drawing/2014/main" id="{87D5A05E-23EF-8BF4-946A-3E5A4FBC14EB}"/>
              </a:ext>
            </a:extLst>
          </p:cNvPr>
          <p:cNvSpPr txBox="1"/>
          <p:nvPr/>
        </p:nvSpPr>
        <p:spPr>
          <a:xfrm>
            <a:off x="8562878" y="1850290"/>
            <a:ext cx="476415" cy="1015663"/>
          </a:xfrm>
          <a:prstGeom prst="rect">
            <a:avLst/>
          </a:prstGeom>
          <a:noFill/>
        </p:spPr>
        <p:txBody>
          <a:bodyPr wrap="square">
            <a:spAutoFit/>
          </a:bodyPr>
          <a:lstStyle/>
          <a:p>
            <a:r>
              <a:rPr lang="en-US" sz="6000" dirty="0">
                <a:solidFill>
                  <a:schemeClr val="bg2">
                    <a:lumMod val="90000"/>
                  </a:schemeClr>
                </a:solidFill>
                <a:latin typeface="Source Sans Pro" panose="020B0503030403020204" pitchFamily="34" charset="0"/>
              </a:rPr>
              <a:t>”</a:t>
            </a:r>
          </a:p>
        </p:txBody>
      </p:sp>
      <p:sp>
        <p:nvSpPr>
          <p:cNvPr id="10" name="TextBox 9">
            <a:extLst>
              <a:ext uri="{FF2B5EF4-FFF2-40B4-BE49-F238E27FC236}">
                <a16:creationId xmlns:a16="http://schemas.microsoft.com/office/drawing/2014/main" id="{0254D7B8-1F7E-D503-24A7-01ED7B2D8A32}"/>
              </a:ext>
            </a:extLst>
          </p:cNvPr>
          <p:cNvSpPr txBox="1"/>
          <p:nvPr/>
        </p:nvSpPr>
        <p:spPr>
          <a:xfrm>
            <a:off x="5702669" y="2643636"/>
            <a:ext cx="2948344" cy="1477328"/>
          </a:xfrm>
          <a:prstGeom prst="rect">
            <a:avLst/>
          </a:prstGeom>
          <a:noFill/>
        </p:spPr>
        <p:txBody>
          <a:bodyPr wrap="square" rtlCol="0">
            <a:spAutoFit/>
          </a:bodyPr>
          <a:lstStyle/>
          <a:p>
            <a:r>
              <a:rPr lang="en-US" sz="1000" b="1" dirty="0"/>
              <a:t>Rationale</a:t>
            </a:r>
          </a:p>
          <a:p>
            <a:endParaRPr lang="en-US" sz="1000" dirty="0"/>
          </a:p>
          <a:p>
            <a:pPr marL="171450" indent="-171450">
              <a:buFont typeface="Arial" panose="020B0604020202020204" pitchFamily="34" charset="0"/>
              <a:buChar char="•"/>
            </a:pPr>
            <a:r>
              <a:rPr lang="en-US" sz="1000" dirty="0"/>
              <a:t>Right functional decomposition and responsibility segregation between microservices is easy to fail and then hard to redesign</a:t>
            </a:r>
          </a:p>
          <a:p>
            <a:pPr marL="285750" indent="-285750">
              <a:buFont typeface="Arial" panose="020B0604020202020204" pitchFamily="34" charset="0"/>
              <a:buChar char="•"/>
            </a:pPr>
            <a:endParaRPr lang="en-UZ" sz="1000" dirty="0"/>
          </a:p>
          <a:p>
            <a:pPr marL="171450" indent="-171450">
              <a:buFont typeface="Arial" panose="020B0604020202020204" pitchFamily="34" charset="0"/>
              <a:buChar char="•"/>
            </a:pPr>
            <a:r>
              <a:rPr lang="en-UZ" sz="1000" dirty="0"/>
              <a:t>It may be less risky and more efficient to start from the modular monolith and continue with decomposing it</a:t>
            </a:r>
          </a:p>
        </p:txBody>
      </p:sp>
      <p:cxnSp>
        <p:nvCxnSpPr>
          <p:cNvPr id="18" name="Straight Arrow Connector 17">
            <a:extLst>
              <a:ext uri="{FF2B5EF4-FFF2-40B4-BE49-F238E27FC236}">
                <a16:creationId xmlns:a16="http://schemas.microsoft.com/office/drawing/2014/main" id="{5A629DFE-357A-16DC-9BF4-5B5BEEEC84F5}"/>
              </a:ext>
            </a:extLst>
          </p:cNvPr>
          <p:cNvCxnSpPr>
            <a:cxnSpLocks/>
          </p:cNvCxnSpPr>
          <p:nvPr/>
        </p:nvCxnSpPr>
        <p:spPr>
          <a:xfrm flipV="1">
            <a:off x="1042064" y="2704829"/>
            <a:ext cx="3134151" cy="15718"/>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D34A7F4E-064D-7780-4D58-E7A0B0515088}"/>
              </a:ext>
            </a:extLst>
          </p:cNvPr>
          <p:cNvSpPr/>
          <p:nvPr/>
        </p:nvSpPr>
        <p:spPr>
          <a:xfrm>
            <a:off x="1141516" y="3558967"/>
            <a:ext cx="916390" cy="78583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20" name="Rounded Rectangle 19">
            <a:extLst>
              <a:ext uri="{FF2B5EF4-FFF2-40B4-BE49-F238E27FC236}">
                <a16:creationId xmlns:a16="http://schemas.microsoft.com/office/drawing/2014/main" id="{61FD64B2-6B5B-F0A2-F9A5-08D2EC92A6F1}"/>
              </a:ext>
            </a:extLst>
          </p:cNvPr>
          <p:cNvSpPr/>
          <p:nvPr/>
        </p:nvSpPr>
        <p:spPr>
          <a:xfrm>
            <a:off x="1279738" y="3629470"/>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1" name="Rounded Rectangle 20">
            <a:extLst>
              <a:ext uri="{FF2B5EF4-FFF2-40B4-BE49-F238E27FC236}">
                <a16:creationId xmlns:a16="http://schemas.microsoft.com/office/drawing/2014/main" id="{3499DED6-037F-2CBA-3F8E-1A2C82E1C909}"/>
              </a:ext>
            </a:extLst>
          </p:cNvPr>
          <p:cNvSpPr/>
          <p:nvPr/>
        </p:nvSpPr>
        <p:spPr>
          <a:xfrm>
            <a:off x="1658118" y="3629470"/>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2" name="Rounded Rectangle 21">
            <a:extLst>
              <a:ext uri="{FF2B5EF4-FFF2-40B4-BE49-F238E27FC236}">
                <a16:creationId xmlns:a16="http://schemas.microsoft.com/office/drawing/2014/main" id="{7F0962DA-CE8D-D314-3E06-5BA3186B5D82}"/>
              </a:ext>
            </a:extLst>
          </p:cNvPr>
          <p:cNvSpPr/>
          <p:nvPr/>
        </p:nvSpPr>
        <p:spPr>
          <a:xfrm>
            <a:off x="1279737" y="3975472"/>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3" name="Rounded Rectangle 22">
            <a:extLst>
              <a:ext uri="{FF2B5EF4-FFF2-40B4-BE49-F238E27FC236}">
                <a16:creationId xmlns:a16="http://schemas.microsoft.com/office/drawing/2014/main" id="{30ED7690-D663-7958-54B2-1EAF4D9BDF41}"/>
              </a:ext>
            </a:extLst>
          </p:cNvPr>
          <p:cNvSpPr/>
          <p:nvPr/>
        </p:nvSpPr>
        <p:spPr>
          <a:xfrm>
            <a:off x="1671362" y="3991446"/>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4" name="Rectangle 23">
            <a:extLst>
              <a:ext uri="{FF2B5EF4-FFF2-40B4-BE49-F238E27FC236}">
                <a16:creationId xmlns:a16="http://schemas.microsoft.com/office/drawing/2014/main" id="{72A355E3-B3F7-AB28-BB7F-5489E2A3B444}"/>
              </a:ext>
            </a:extLst>
          </p:cNvPr>
          <p:cNvSpPr/>
          <p:nvPr/>
        </p:nvSpPr>
        <p:spPr>
          <a:xfrm>
            <a:off x="2535278" y="3558967"/>
            <a:ext cx="916390" cy="78583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endPar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25" name="Rounded Rectangle 24">
            <a:extLst>
              <a:ext uri="{FF2B5EF4-FFF2-40B4-BE49-F238E27FC236}">
                <a16:creationId xmlns:a16="http://schemas.microsoft.com/office/drawing/2014/main" id="{E64243DE-6E7A-1268-CB08-85ADBBD6F183}"/>
              </a:ext>
            </a:extLst>
          </p:cNvPr>
          <p:cNvSpPr/>
          <p:nvPr/>
        </p:nvSpPr>
        <p:spPr>
          <a:xfrm>
            <a:off x="2673500" y="3629470"/>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7" name="Rounded Rectangle 26">
            <a:extLst>
              <a:ext uri="{FF2B5EF4-FFF2-40B4-BE49-F238E27FC236}">
                <a16:creationId xmlns:a16="http://schemas.microsoft.com/office/drawing/2014/main" id="{3E056877-A80F-FC53-B72E-28620DE4714E}"/>
              </a:ext>
            </a:extLst>
          </p:cNvPr>
          <p:cNvSpPr/>
          <p:nvPr/>
        </p:nvSpPr>
        <p:spPr>
          <a:xfrm>
            <a:off x="2673499" y="3975472"/>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8" name="Rounded Rectangle 27">
            <a:extLst>
              <a:ext uri="{FF2B5EF4-FFF2-40B4-BE49-F238E27FC236}">
                <a16:creationId xmlns:a16="http://schemas.microsoft.com/office/drawing/2014/main" id="{AD938B0F-2CFD-AC3B-43C6-243365610349}"/>
              </a:ext>
            </a:extLst>
          </p:cNvPr>
          <p:cNvSpPr/>
          <p:nvPr/>
        </p:nvSpPr>
        <p:spPr>
          <a:xfrm>
            <a:off x="3062583" y="3975472"/>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29" name="Rounded Rectangle 28">
            <a:extLst>
              <a:ext uri="{FF2B5EF4-FFF2-40B4-BE49-F238E27FC236}">
                <a16:creationId xmlns:a16="http://schemas.microsoft.com/office/drawing/2014/main" id="{11AB7526-5725-69A8-60F9-9D0F296ACF42}"/>
              </a:ext>
            </a:extLst>
          </p:cNvPr>
          <p:cNvSpPr/>
          <p:nvPr/>
        </p:nvSpPr>
        <p:spPr>
          <a:xfrm>
            <a:off x="3557675" y="3975472"/>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30" name="Rounded Rectangle 29">
            <a:extLst>
              <a:ext uri="{FF2B5EF4-FFF2-40B4-BE49-F238E27FC236}">
                <a16:creationId xmlns:a16="http://schemas.microsoft.com/office/drawing/2014/main" id="{6FE2F3F8-697F-AD84-38FC-7AC06CA6CEE9}"/>
              </a:ext>
            </a:extLst>
          </p:cNvPr>
          <p:cNvSpPr/>
          <p:nvPr/>
        </p:nvSpPr>
        <p:spPr>
          <a:xfrm>
            <a:off x="4373656" y="2415826"/>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31" name="Rounded Rectangle 30">
            <a:extLst>
              <a:ext uri="{FF2B5EF4-FFF2-40B4-BE49-F238E27FC236}">
                <a16:creationId xmlns:a16="http://schemas.microsoft.com/office/drawing/2014/main" id="{4F84D00B-519F-9CF8-282A-D524D06FCFF5}"/>
              </a:ext>
            </a:extLst>
          </p:cNvPr>
          <p:cNvSpPr/>
          <p:nvPr/>
        </p:nvSpPr>
        <p:spPr>
          <a:xfrm>
            <a:off x="4752036" y="2415826"/>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32" name="Rounded Rectangle 31">
            <a:extLst>
              <a:ext uri="{FF2B5EF4-FFF2-40B4-BE49-F238E27FC236}">
                <a16:creationId xmlns:a16="http://schemas.microsoft.com/office/drawing/2014/main" id="{5101220B-E17A-6C2E-CD7B-8B244835BEBA}"/>
              </a:ext>
            </a:extLst>
          </p:cNvPr>
          <p:cNvSpPr/>
          <p:nvPr/>
        </p:nvSpPr>
        <p:spPr>
          <a:xfrm>
            <a:off x="4373655" y="2761828"/>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33" name="Rounded Rectangle 32">
            <a:extLst>
              <a:ext uri="{FF2B5EF4-FFF2-40B4-BE49-F238E27FC236}">
                <a16:creationId xmlns:a16="http://schemas.microsoft.com/office/drawing/2014/main" id="{D4538AED-6581-AEC6-1AB1-6D4EF7BABD4B}"/>
              </a:ext>
            </a:extLst>
          </p:cNvPr>
          <p:cNvSpPr/>
          <p:nvPr/>
        </p:nvSpPr>
        <p:spPr>
          <a:xfrm>
            <a:off x="4765280" y="2777802"/>
            <a:ext cx="263773" cy="259105"/>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cxnSp>
        <p:nvCxnSpPr>
          <p:cNvPr id="35" name="Straight Arrow Connector 34">
            <a:extLst>
              <a:ext uri="{FF2B5EF4-FFF2-40B4-BE49-F238E27FC236}">
                <a16:creationId xmlns:a16="http://schemas.microsoft.com/office/drawing/2014/main" id="{791331D3-8BB1-E23C-CE44-77DAC5488269}"/>
              </a:ext>
            </a:extLst>
          </p:cNvPr>
          <p:cNvCxnSpPr/>
          <p:nvPr/>
        </p:nvCxnSpPr>
        <p:spPr>
          <a:xfrm>
            <a:off x="2112497" y="3951882"/>
            <a:ext cx="361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FF4D3FF1-AAED-8752-A97A-65743641F27F}"/>
              </a:ext>
            </a:extLst>
          </p:cNvPr>
          <p:cNvCxnSpPr>
            <a:cxnSpLocks/>
          </p:cNvCxnSpPr>
          <p:nvPr/>
        </p:nvCxnSpPr>
        <p:spPr>
          <a:xfrm flipV="1">
            <a:off x="3590109" y="3207224"/>
            <a:ext cx="1113776" cy="681316"/>
          </a:xfrm>
          <a:prstGeom prst="bentConnector3">
            <a:avLst>
              <a:gd name="adj1" fmla="val 10024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6DEE97F7-0957-0044-A2E0-12052F501882}"/>
              </a:ext>
            </a:extLst>
          </p:cNvPr>
          <p:cNvSpPr/>
          <p:nvPr/>
        </p:nvSpPr>
        <p:spPr>
          <a:xfrm>
            <a:off x="270411" y="2423397"/>
            <a:ext cx="556116" cy="57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Z"/>
          </a:p>
        </p:txBody>
      </p:sp>
      <p:sp>
        <p:nvSpPr>
          <p:cNvPr id="45" name="TextBox 44">
            <a:extLst>
              <a:ext uri="{FF2B5EF4-FFF2-40B4-BE49-F238E27FC236}">
                <a16:creationId xmlns:a16="http://schemas.microsoft.com/office/drawing/2014/main" id="{86718388-0276-EE52-5278-FAEE01C67B3F}"/>
              </a:ext>
            </a:extLst>
          </p:cNvPr>
          <p:cNvSpPr txBox="1"/>
          <p:nvPr/>
        </p:nvSpPr>
        <p:spPr>
          <a:xfrm>
            <a:off x="152006" y="1976578"/>
            <a:ext cx="890058" cy="430887"/>
          </a:xfrm>
          <a:prstGeom prst="rect">
            <a:avLst/>
          </a:prstGeom>
          <a:noFill/>
        </p:spPr>
        <p:txBody>
          <a:bodyPr wrap="square" rtlCol="0">
            <a:spAutoFit/>
          </a:bodyPr>
          <a:lstStyle/>
          <a:p>
            <a:r>
              <a:rPr lang="en-UZ" sz="1100" dirty="0"/>
              <a:t>Solution design start</a:t>
            </a:r>
          </a:p>
        </p:txBody>
      </p:sp>
      <p:cxnSp>
        <p:nvCxnSpPr>
          <p:cNvPr id="48" name="Elbow Connector 47">
            <a:extLst>
              <a:ext uri="{FF2B5EF4-FFF2-40B4-BE49-F238E27FC236}">
                <a16:creationId xmlns:a16="http://schemas.microsoft.com/office/drawing/2014/main" id="{8D4DEE47-9415-42C7-028D-64D5E2BD6ED2}"/>
              </a:ext>
            </a:extLst>
          </p:cNvPr>
          <p:cNvCxnSpPr/>
          <p:nvPr/>
        </p:nvCxnSpPr>
        <p:spPr>
          <a:xfrm rot="16200000" flipH="1">
            <a:off x="331254" y="3293673"/>
            <a:ext cx="872933" cy="443486"/>
          </a:xfrm>
          <a:prstGeom prst="bentConnector3">
            <a:avLst>
              <a:gd name="adj1" fmla="val 10003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D8D06D6-0A58-E72C-99C4-9B5DFEFC2DAA}"/>
              </a:ext>
            </a:extLst>
          </p:cNvPr>
          <p:cNvSpPr txBox="1"/>
          <p:nvPr/>
        </p:nvSpPr>
        <p:spPr>
          <a:xfrm>
            <a:off x="2117412" y="2424102"/>
            <a:ext cx="795411" cy="261610"/>
          </a:xfrm>
          <a:prstGeom prst="rect">
            <a:avLst/>
          </a:prstGeom>
          <a:noFill/>
        </p:spPr>
        <p:txBody>
          <a:bodyPr wrap="none" rtlCol="0">
            <a:spAutoFit/>
          </a:bodyPr>
          <a:lstStyle/>
          <a:p>
            <a:r>
              <a:rPr lang="en-UZ" sz="1100" dirty="0"/>
              <a:t>More risky</a:t>
            </a:r>
          </a:p>
        </p:txBody>
      </p:sp>
      <p:sp>
        <p:nvSpPr>
          <p:cNvPr id="51" name="TextBox 50">
            <a:extLst>
              <a:ext uri="{FF2B5EF4-FFF2-40B4-BE49-F238E27FC236}">
                <a16:creationId xmlns:a16="http://schemas.microsoft.com/office/drawing/2014/main" id="{5E7DC24E-8E7B-5A23-6A84-765E6CBE23C0}"/>
              </a:ext>
            </a:extLst>
          </p:cNvPr>
          <p:cNvSpPr txBox="1"/>
          <p:nvPr/>
        </p:nvSpPr>
        <p:spPr>
          <a:xfrm>
            <a:off x="1227890" y="4353422"/>
            <a:ext cx="707245" cy="430887"/>
          </a:xfrm>
          <a:prstGeom prst="rect">
            <a:avLst/>
          </a:prstGeom>
          <a:noFill/>
        </p:spPr>
        <p:txBody>
          <a:bodyPr wrap="none" rtlCol="0">
            <a:spAutoFit/>
          </a:bodyPr>
          <a:lstStyle/>
          <a:p>
            <a:r>
              <a:rPr lang="en-US" sz="1100" dirty="0"/>
              <a:t>Modular </a:t>
            </a:r>
          </a:p>
          <a:p>
            <a:r>
              <a:rPr lang="en-US" sz="1100" dirty="0"/>
              <a:t>monolith</a:t>
            </a:r>
            <a:endParaRPr lang="en-UZ" sz="1100" dirty="0"/>
          </a:p>
        </p:txBody>
      </p:sp>
      <p:sp>
        <p:nvSpPr>
          <p:cNvPr id="52" name="TextBox 51">
            <a:extLst>
              <a:ext uri="{FF2B5EF4-FFF2-40B4-BE49-F238E27FC236}">
                <a16:creationId xmlns:a16="http://schemas.microsoft.com/office/drawing/2014/main" id="{DA12D90F-D152-8916-C6DA-3630E4A818D0}"/>
              </a:ext>
            </a:extLst>
          </p:cNvPr>
          <p:cNvSpPr txBox="1"/>
          <p:nvPr/>
        </p:nvSpPr>
        <p:spPr>
          <a:xfrm>
            <a:off x="3481110" y="4254410"/>
            <a:ext cx="920445" cy="261610"/>
          </a:xfrm>
          <a:prstGeom prst="rect">
            <a:avLst/>
          </a:prstGeom>
          <a:noFill/>
        </p:spPr>
        <p:txBody>
          <a:bodyPr wrap="none" rtlCol="0">
            <a:spAutoFit/>
          </a:bodyPr>
          <a:lstStyle/>
          <a:p>
            <a:r>
              <a:rPr lang="en-US" sz="1100" dirty="0"/>
              <a:t>Microservice</a:t>
            </a:r>
            <a:endParaRPr lang="en-UZ" sz="1100" dirty="0"/>
          </a:p>
        </p:txBody>
      </p:sp>
    </p:spTree>
    <p:extLst>
      <p:ext uri="{BB962C8B-B14F-4D97-AF65-F5344CB8AC3E}">
        <p14:creationId xmlns:p14="http://schemas.microsoft.com/office/powerpoint/2010/main" val="4281699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133796"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637201"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408252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LAYERED ARCHITECTURE</a:t>
            </a:r>
          </a:p>
        </p:txBody>
      </p:sp>
      <p:pic>
        <p:nvPicPr>
          <p:cNvPr id="6" name="Picture 5">
            <a:extLst>
              <a:ext uri="{FF2B5EF4-FFF2-40B4-BE49-F238E27FC236}">
                <a16:creationId xmlns:a16="http://schemas.microsoft.com/office/drawing/2014/main" id="{DB80897A-282C-455F-8616-433ED1015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32" y="2334047"/>
            <a:ext cx="6526430" cy="1439741"/>
          </a:xfrm>
          <a:prstGeom prst="rect">
            <a:avLst/>
          </a:prstGeom>
        </p:spPr>
      </p:pic>
      <p:sp>
        <p:nvSpPr>
          <p:cNvPr id="10" name="TextBox 9">
            <a:extLst>
              <a:ext uri="{FF2B5EF4-FFF2-40B4-BE49-F238E27FC236}">
                <a16:creationId xmlns:a16="http://schemas.microsoft.com/office/drawing/2014/main" id="{147736B1-30B0-4C4E-8D46-43D8E77FABB2}"/>
              </a:ext>
            </a:extLst>
          </p:cNvPr>
          <p:cNvSpPr txBox="1"/>
          <p:nvPr/>
        </p:nvSpPr>
        <p:spPr>
          <a:xfrm>
            <a:off x="632066" y="1877097"/>
            <a:ext cx="4572000" cy="276999"/>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The structure of the system is organized into </a:t>
            </a:r>
            <a:r>
              <a:rPr kumimoji="0" lang="en-US" sz="12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set of layers</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t>
            </a:r>
            <a:endParaRPr kumimoji="0" lang="en-US" sz="1200" b="0" i="0" u="none" strike="noStrike" kern="1200" cap="none" spc="0" normalizeH="0" baseline="0" noProof="0" dirty="0">
              <a:ln>
                <a:noFill/>
              </a:ln>
              <a:solidFill>
                <a:schemeClr val="accent1"/>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0917EEE4-3F63-49EF-A59C-C451BC5691D3}"/>
              </a:ext>
            </a:extLst>
          </p:cNvPr>
          <p:cNvSpPr txBox="1"/>
          <p:nvPr/>
        </p:nvSpPr>
        <p:spPr>
          <a:xfrm>
            <a:off x="632066" y="4183660"/>
            <a:ext cx="7392125" cy="461665"/>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In a strictly layered structure, a layer can only use the services of the layer immediately below it. Many variations of this pattern, lessening the structural restriction, occur in practice (next slides).</a:t>
            </a:r>
          </a:p>
        </p:txBody>
      </p:sp>
    </p:spTree>
    <p:extLst>
      <p:ext uri="{BB962C8B-B14F-4D97-AF65-F5344CB8AC3E}">
        <p14:creationId xmlns:p14="http://schemas.microsoft.com/office/powerpoint/2010/main" val="221148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44000" cy="5170733"/>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629512"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4334513"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EVENT-DRIVEN Architecture</a:t>
            </a:r>
          </a:p>
        </p:txBody>
      </p:sp>
      <p:sp>
        <p:nvSpPr>
          <p:cNvPr id="6" name="Content Placeholder 1">
            <a:extLst>
              <a:ext uri="{FF2B5EF4-FFF2-40B4-BE49-F238E27FC236}">
                <a16:creationId xmlns:a16="http://schemas.microsoft.com/office/drawing/2014/main" id="{316DD826-B51B-43BD-84FF-669E4A61E558}"/>
              </a:ext>
            </a:extLst>
          </p:cNvPr>
          <p:cNvSpPr txBox="1">
            <a:spLocks/>
          </p:cNvSpPr>
          <p:nvPr/>
        </p:nvSpPr>
        <p:spPr>
          <a:xfrm>
            <a:off x="937591" y="2682099"/>
            <a:ext cx="7900019" cy="308615"/>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74320" marR="0" lvl="1"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r>
              <a:rPr kumimoji="0" lang="en-US" sz="105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Highly decoupled, single-purpose event processing components that asynchronously receive and process events</a:t>
            </a:r>
          </a:p>
        </p:txBody>
      </p:sp>
      <p:sp>
        <p:nvSpPr>
          <p:cNvPr id="8" name="Rectangle 7">
            <a:extLst>
              <a:ext uri="{FF2B5EF4-FFF2-40B4-BE49-F238E27FC236}">
                <a16:creationId xmlns:a16="http://schemas.microsoft.com/office/drawing/2014/main" id="{DD86030F-66BE-4B62-9964-8D4D075FCE5A}"/>
              </a:ext>
            </a:extLst>
          </p:cNvPr>
          <p:cNvSpPr/>
          <p:nvPr/>
        </p:nvSpPr>
        <p:spPr>
          <a:xfrm>
            <a:off x="937591" y="3040390"/>
            <a:ext cx="7900019" cy="261610"/>
          </a:xfrm>
          <a:prstGeom prst="rect">
            <a:avLst/>
          </a:prstGeom>
        </p:spPr>
        <p:txBody>
          <a:bodyPr wrap="square">
            <a:spAutoFit/>
          </a:bodyPr>
          <a:lstStyle/>
          <a:p>
            <a:pPr marL="274320" marR="0" lvl="1"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r>
              <a:rPr kumimoji="0" lang="en-US" sz="105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Main goal of applying this style can be improving scalability and/or performance</a:t>
            </a:r>
          </a:p>
        </p:txBody>
      </p:sp>
      <p:sp>
        <p:nvSpPr>
          <p:cNvPr id="9" name="Rectangle 8">
            <a:extLst>
              <a:ext uri="{FF2B5EF4-FFF2-40B4-BE49-F238E27FC236}">
                <a16:creationId xmlns:a16="http://schemas.microsoft.com/office/drawing/2014/main" id="{F1A9EC73-EEB2-46CF-8D0F-90493D8724B7}"/>
              </a:ext>
            </a:extLst>
          </p:cNvPr>
          <p:cNvSpPr/>
          <p:nvPr/>
        </p:nvSpPr>
        <p:spPr>
          <a:xfrm>
            <a:off x="937591" y="3424055"/>
            <a:ext cx="4572000" cy="261610"/>
          </a:xfrm>
          <a:prstGeom prst="rect">
            <a:avLst/>
          </a:prstGeom>
        </p:spPr>
        <p:txBody>
          <a:bodyPr>
            <a:spAutoFit/>
          </a:bodyPr>
          <a:lstStyle/>
          <a:p>
            <a:pPr marL="274320" marR="0" lvl="1" indent="-274320" algn="l" defTabSz="342900" rtl="0" eaLnBrk="1" fontAlgn="auto" latinLnBrk="0" hangingPunct="1">
              <a:lnSpc>
                <a:spcPct val="100000"/>
              </a:lnSpc>
              <a:spcBef>
                <a:spcPts val="0"/>
              </a:spcBef>
              <a:spcAft>
                <a:spcPts val="600"/>
              </a:spcAft>
              <a:buClr>
                <a:schemeClr val="accent5"/>
              </a:buClr>
              <a:buSzPct val="110000"/>
              <a:buFont typeface="Arial" panose="020B0604020202020204" pitchFamily="34" charset="0"/>
              <a:buChar char="•"/>
              <a:tabLst/>
              <a:defRPr/>
            </a:pPr>
            <a:r>
              <a:rPr kumimoji="0" lang="en-US" sz="105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Two main topologies are supported</a:t>
            </a:r>
          </a:p>
        </p:txBody>
      </p:sp>
      <p:sp>
        <p:nvSpPr>
          <p:cNvPr id="2" name="Rectangle 1">
            <a:extLst>
              <a:ext uri="{FF2B5EF4-FFF2-40B4-BE49-F238E27FC236}">
                <a16:creationId xmlns:a16="http://schemas.microsoft.com/office/drawing/2014/main" id="{E2943819-FB54-BB6A-A1C2-99A7AA2AD968}"/>
              </a:ext>
            </a:extLst>
          </p:cNvPr>
          <p:cNvSpPr/>
          <p:nvPr/>
        </p:nvSpPr>
        <p:spPr>
          <a:xfrm>
            <a:off x="1268522" y="3968220"/>
            <a:ext cx="1607200" cy="326116"/>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lang="en-AU" sz="1100" b="1" dirty="0">
                <a:solidFill>
                  <a:schemeClr val="bg1"/>
                </a:solidFill>
                <a:latin typeface="Source Sans Pro" panose="020B0503030403020204" pitchFamily="34" charset="0"/>
                <a:ea typeface="Source Sans Pro" panose="020B0503030403020204" pitchFamily="34" charset="0"/>
              </a:rPr>
              <a:t>MEDIATOR</a:t>
            </a:r>
            <a:endParaRPr kumimoji="0" lang="en-AU" sz="11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endParaRPr>
          </a:p>
        </p:txBody>
      </p:sp>
      <p:sp>
        <p:nvSpPr>
          <p:cNvPr id="3" name="Rectangle 2">
            <a:extLst>
              <a:ext uri="{FF2B5EF4-FFF2-40B4-BE49-F238E27FC236}">
                <a16:creationId xmlns:a16="http://schemas.microsoft.com/office/drawing/2014/main" id="{E69EBE59-545B-0F6E-1724-F87B667A4BA1}"/>
              </a:ext>
            </a:extLst>
          </p:cNvPr>
          <p:cNvSpPr/>
          <p:nvPr/>
        </p:nvSpPr>
        <p:spPr>
          <a:xfrm>
            <a:off x="3280400" y="3968220"/>
            <a:ext cx="1607200" cy="326116"/>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1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BROKER</a:t>
            </a:r>
          </a:p>
        </p:txBody>
      </p:sp>
      <p:sp>
        <p:nvSpPr>
          <p:cNvPr id="4" name="TextBox 3">
            <a:extLst>
              <a:ext uri="{FF2B5EF4-FFF2-40B4-BE49-F238E27FC236}">
                <a16:creationId xmlns:a16="http://schemas.microsoft.com/office/drawing/2014/main" id="{EF49B4E5-5D00-85DE-3F96-114A2EB6ADC0}"/>
              </a:ext>
            </a:extLst>
          </p:cNvPr>
          <p:cNvSpPr txBox="1"/>
          <p:nvPr/>
        </p:nvSpPr>
        <p:spPr>
          <a:xfrm>
            <a:off x="937591" y="1996141"/>
            <a:ext cx="7268817" cy="646331"/>
          </a:xfrm>
          <a:prstGeom prst="rect">
            <a:avLst/>
          </a:prstGeom>
          <a:noFill/>
        </p:spPr>
        <p:txBody>
          <a:bodyPr wrap="square" rtlCol="0">
            <a:spAutoFit/>
          </a:bodyPr>
          <a:lstStyle/>
          <a:p>
            <a:r>
              <a:rPr lang="en-US" sz="1200" dirty="0"/>
              <a:t>The </a:t>
            </a:r>
            <a:r>
              <a:rPr lang="en-US" sz="1200" b="1" dirty="0"/>
              <a:t>event-driven architecture</a:t>
            </a:r>
            <a:r>
              <a:rPr lang="en-US" sz="1200" dirty="0"/>
              <a:t> is made up of highly decoupled, single-purpose event processing components that asynchronously receive and process events.</a:t>
            </a:r>
          </a:p>
          <a:p>
            <a:endParaRPr lang="en-UZ" sz="1200"/>
          </a:p>
        </p:txBody>
      </p:sp>
    </p:spTree>
    <p:extLst>
      <p:ext uri="{BB962C8B-B14F-4D97-AF65-F5344CB8AC3E}">
        <p14:creationId xmlns:p14="http://schemas.microsoft.com/office/powerpoint/2010/main" val="3078167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217690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19898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1680816"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MEDIATOR</a:t>
            </a:r>
          </a:p>
        </p:txBody>
      </p:sp>
      <p:sp>
        <p:nvSpPr>
          <p:cNvPr id="6" name="Rounded Rectangle 1">
            <a:extLst>
              <a:ext uri="{FF2B5EF4-FFF2-40B4-BE49-F238E27FC236}">
                <a16:creationId xmlns:a16="http://schemas.microsoft.com/office/drawing/2014/main" id="{506184E6-EC44-48E1-AF7C-198EE3A9637A}"/>
              </a:ext>
            </a:extLst>
          </p:cNvPr>
          <p:cNvSpPr/>
          <p:nvPr/>
        </p:nvSpPr>
        <p:spPr>
          <a:xfrm>
            <a:off x="929421" y="3145711"/>
            <a:ext cx="914400" cy="345057"/>
          </a:xfrm>
          <a:prstGeom prst="roundRect">
            <a:avLst/>
          </a:prstGeom>
          <a:solidFill>
            <a:srgbClr val="CEDB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p:txBody>
      </p:sp>
      <p:sp>
        <p:nvSpPr>
          <p:cNvPr id="8" name="Can 10">
            <a:extLst>
              <a:ext uri="{FF2B5EF4-FFF2-40B4-BE49-F238E27FC236}">
                <a16:creationId xmlns:a16="http://schemas.microsoft.com/office/drawing/2014/main" id="{158B6DF6-D770-4EE0-8BDB-8D98475438F4}"/>
              </a:ext>
            </a:extLst>
          </p:cNvPr>
          <p:cNvSpPr/>
          <p:nvPr/>
        </p:nvSpPr>
        <p:spPr>
          <a:xfrm>
            <a:off x="2436013" y="2634164"/>
            <a:ext cx="346363" cy="1368150"/>
          </a:xfrm>
          <a:prstGeom prst="ca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9" name="TextBox 8">
            <a:extLst>
              <a:ext uri="{FF2B5EF4-FFF2-40B4-BE49-F238E27FC236}">
                <a16:creationId xmlns:a16="http://schemas.microsoft.com/office/drawing/2014/main" id="{76C9EF4B-04A1-404A-81CD-7BC7B4136E94}"/>
              </a:ext>
            </a:extLst>
          </p:cNvPr>
          <p:cNvSpPr txBox="1"/>
          <p:nvPr/>
        </p:nvSpPr>
        <p:spPr>
          <a:xfrm>
            <a:off x="2305264" y="4127390"/>
            <a:ext cx="607859" cy="2769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Queue</a:t>
            </a:r>
          </a:p>
        </p:txBody>
      </p:sp>
      <p:cxnSp>
        <p:nvCxnSpPr>
          <p:cNvPr id="10" name="Straight Arrow Connector 9">
            <a:extLst>
              <a:ext uri="{FF2B5EF4-FFF2-40B4-BE49-F238E27FC236}">
                <a16:creationId xmlns:a16="http://schemas.microsoft.com/office/drawing/2014/main" id="{2E033B5E-8F1C-4F8F-B004-77DB36559541}"/>
              </a:ext>
            </a:extLst>
          </p:cNvPr>
          <p:cNvCxnSpPr/>
          <p:nvPr/>
        </p:nvCxnSpPr>
        <p:spPr>
          <a:xfrm>
            <a:off x="1922397" y="3318238"/>
            <a:ext cx="429990"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sp>
        <p:nvSpPr>
          <p:cNvPr id="11" name="Rounded Rectangle 18">
            <a:extLst>
              <a:ext uri="{FF2B5EF4-FFF2-40B4-BE49-F238E27FC236}">
                <a16:creationId xmlns:a16="http://schemas.microsoft.com/office/drawing/2014/main" id="{CD965FFD-D38F-4257-B009-404D838275DD}"/>
              </a:ext>
            </a:extLst>
          </p:cNvPr>
          <p:cNvSpPr/>
          <p:nvPr/>
        </p:nvSpPr>
        <p:spPr>
          <a:xfrm>
            <a:off x="3374568" y="2861039"/>
            <a:ext cx="1406106" cy="914400"/>
          </a:xfrm>
          <a:prstGeom prst="roundRect">
            <a:avLst/>
          </a:prstGeom>
          <a:solidFill>
            <a:srgbClr val="6FC1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Mediator</a:t>
            </a:r>
          </a:p>
        </p:txBody>
      </p:sp>
      <p:sp>
        <p:nvSpPr>
          <p:cNvPr id="15" name="Can 25">
            <a:extLst>
              <a:ext uri="{FF2B5EF4-FFF2-40B4-BE49-F238E27FC236}">
                <a16:creationId xmlns:a16="http://schemas.microsoft.com/office/drawing/2014/main" id="{DAB62487-04EC-4D51-8465-3D95E2A995AF}"/>
              </a:ext>
            </a:extLst>
          </p:cNvPr>
          <p:cNvSpPr/>
          <p:nvPr/>
        </p:nvSpPr>
        <p:spPr>
          <a:xfrm>
            <a:off x="5530019" y="2152431"/>
            <a:ext cx="346363" cy="963466"/>
          </a:xfrm>
          <a:prstGeom prst="can">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16" name="Can 26">
            <a:extLst>
              <a:ext uri="{FF2B5EF4-FFF2-40B4-BE49-F238E27FC236}">
                <a16:creationId xmlns:a16="http://schemas.microsoft.com/office/drawing/2014/main" id="{327E1764-23B8-49B4-BD1A-2877B9833240}"/>
              </a:ext>
            </a:extLst>
          </p:cNvPr>
          <p:cNvSpPr/>
          <p:nvPr/>
        </p:nvSpPr>
        <p:spPr>
          <a:xfrm>
            <a:off x="5530019" y="3416918"/>
            <a:ext cx="346363" cy="963466"/>
          </a:xfrm>
          <a:prstGeom prst="can">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17" name="TextBox 16">
            <a:extLst>
              <a:ext uri="{FF2B5EF4-FFF2-40B4-BE49-F238E27FC236}">
                <a16:creationId xmlns:a16="http://schemas.microsoft.com/office/drawing/2014/main" id="{BD986EA0-9D51-4B37-8D0B-698D4A8E515F}"/>
              </a:ext>
            </a:extLst>
          </p:cNvPr>
          <p:cNvSpPr txBox="1"/>
          <p:nvPr/>
        </p:nvSpPr>
        <p:spPr>
          <a:xfrm>
            <a:off x="5341815" y="4482619"/>
            <a:ext cx="718465" cy="461665"/>
          </a:xfrm>
          <a:prstGeom prst="rect">
            <a:avLst/>
          </a:prstGeom>
          <a:noFill/>
        </p:spPr>
        <p:txBody>
          <a:bodyPr wrap="non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Channel</a:t>
            </a:r>
          </a:p>
        </p:txBody>
      </p:sp>
      <p:sp>
        <p:nvSpPr>
          <p:cNvPr id="18" name="TextBox 17">
            <a:extLst>
              <a:ext uri="{FF2B5EF4-FFF2-40B4-BE49-F238E27FC236}">
                <a16:creationId xmlns:a16="http://schemas.microsoft.com/office/drawing/2014/main" id="{677342D2-D622-4833-9E6F-86420E6B47F3}"/>
              </a:ext>
            </a:extLst>
          </p:cNvPr>
          <p:cNvSpPr txBox="1"/>
          <p:nvPr/>
        </p:nvSpPr>
        <p:spPr>
          <a:xfrm>
            <a:off x="5341815" y="1638260"/>
            <a:ext cx="718465" cy="461665"/>
          </a:xfrm>
          <a:prstGeom prst="rect">
            <a:avLst/>
          </a:prstGeom>
          <a:noFill/>
        </p:spPr>
        <p:txBody>
          <a:bodyPr wrap="none" rtlCol="0">
            <a:spAutoFit/>
          </a:bodyP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Channel</a:t>
            </a:r>
          </a:p>
        </p:txBody>
      </p:sp>
      <p:sp>
        <p:nvSpPr>
          <p:cNvPr id="19" name="Rounded Rectangle 29">
            <a:extLst>
              <a:ext uri="{FF2B5EF4-FFF2-40B4-BE49-F238E27FC236}">
                <a16:creationId xmlns:a16="http://schemas.microsoft.com/office/drawing/2014/main" id="{FC093446-1915-4822-8F88-A3AD7559968C}"/>
              </a:ext>
            </a:extLst>
          </p:cNvPr>
          <p:cNvSpPr/>
          <p:nvPr/>
        </p:nvSpPr>
        <p:spPr>
          <a:xfrm>
            <a:off x="6625727" y="2287434"/>
            <a:ext cx="1113752"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sp>
        <p:nvSpPr>
          <p:cNvPr id="20" name="Rounded Rectangle 30">
            <a:extLst>
              <a:ext uri="{FF2B5EF4-FFF2-40B4-BE49-F238E27FC236}">
                <a16:creationId xmlns:a16="http://schemas.microsoft.com/office/drawing/2014/main" id="{C78E3D0C-98A3-419F-AB62-8535EEE4E711}"/>
              </a:ext>
            </a:extLst>
          </p:cNvPr>
          <p:cNvSpPr/>
          <p:nvPr/>
        </p:nvSpPr>
        <p:spPr>
          <a:xfrm>
            <a:off x="6625727" y="3551921"/>
            <a:ext cx="1113752"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cxnSp>
        <p:nvCxnSpPr>
          <p:cNvPr id="21" name="Straight Arrow Connector 20">
            <a:extLst>
              <a:ext uri="{FF2B5EF4-FFF2-40B4-BE49-F238E27FC236}">
                <a16:creationId xmlns:a16="http://schemas.microsoft.com/office/drawing/2014/main" id="{3A4FC0B9-397C-4375-85EF-D3A4D0FA8FD2}"/>
              </a:ext>
            </a:extLst>
          </p:cNvPr>
          <p:cNvCxnSpPr/>
          <p:nvPr/>
        </p:nvCxnSpPr>
        <p:spPr>
          <a:xfrm>
            <a:off x="2866002" y="3318238"/>
            <a:ext cx="401179"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B291ABC-D3E0-45FB-9C84-225218D19703}"/>
              </a:ext>
            </a:extLst>
          </p:cNvPr>
          <p:cNvCxnSpPr>
            <a:stCxn id="22" idx="3"/>
          </p:cNvCxnSpPr>
          <p:nvPr/>
        </p:nvCxnSpPr>
        <p:spPr>
          <a:xfrm flipV="1">
            <a:off x="4859250" y="2980892"/>
            <a:ext cx="592192" cy="1"/>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90DA653-90BB-45DF-BA94-9602CD6C46DD}"/>
              </a:ext>
            </a:extLst>
          </p:cNvPr>
          <p:cNvCxnSpPr/>
          <p:nvPr/>
        </p:nvCxnSpPr>
        <p:spPr>
          <a:xfrm flipV="1">
            <a:off x="4859250" y="3677766"/>
            <a:ext cx="592192" cy="1"/>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A776DEC-F9DC-4F26-8434-7833F2972394}"/>
              </a:ext>
            </a:extLst>
          </p:cNvPr>
          <p:cNvCxnSpPr/>
          <p:nvPr/>
        </p:nvCxnSpPr>
        <p:spPr>
          <a:xfrm flipV="1">
            <a:off x="5934880" y="2634163"/>
            <a:ext cx="592192" cy="1"/>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6F180D2-5E3F-4B45-B917-4E296A1140F4}"/>
              </a:ext>
            </a:extLst>
          </p:cNvPr>
          <p:cNvCxnSpPr/>
          <p:nvPr/>
        </p:nvCxnSpPr>
        <p:spPr>
          <a:xfrm flipV="1">
            <a:off x="5934880" y="3904584"/>
            <a:ext cx="592192" cy="1"/>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8F5F14E-F9B7-D16A-3AC9-A61722B37FA4}"/>
              </a:ext>
            </a:extLst>
          </p:cNvPr>
          <p:cNvSpPr txBox="1"/>
          <p:nvPr/>
        </p:nvSpPr>
        <p:spPr>
          <a:xfrm>
            <a:off x="5692244" y="542244"/>
            <a:ext cx="2409691" cy="707886"/>
          </a:xfrm>
          <a:prstGeom prst="rect">
            <a:avLst/>
          </a:prstGeom>
          <a:noFill/>
        </p:spPr>
        <p:txBody>
          <a:bodyPr wrap="square" rtlCol="0">
            <a:spAutoFit/>
          </a:bodyPr>
          <a:lstStyle/>
          <a:p>
            <a:r>
              <a:rPr lang="en-US" sz="1000" b="1" kern="1200" dirty="0">
                <a:solidFill>
                  <a:schemeClr val="tx1"/>
                </a:solidFill>
                <a:effectLst/>
                <a:latin typeface="+mn-lt"/>
                <a:ea typeface="+mn-ea"/>
                <a:cs typeface="+mn-cs"/>
              </a:rPr>
              <a:t>The mediator topology</a:t>
            </a:r>
            <a:r>
              <a:rPr lang="en-US" sz="1000" kern="1200" dirty="0">
                <a:solidFill>
                  <a:schemeClr val="tx1"/>
                </a:solidFill>
                <a:effectLst/>
                <a:latin typeface="+mn-lt"/>
                <a:ea typeface="+mn-ea"/>
                <a:cs typeface="+mn-cs"/>
              </a:rPr>
              <a:t> is useful for events that have multiple steps</a:t>
            </a:r>
            <a:r>
              <a:rPr lang="en-US" sz="1000" kern="1200" baseline="0" dirty="0">
                <a:solidFill>
                  <a:schemeClr val="tx1"/>
                </a:solidFill>
                <a:effectLst/>
                <a:latin typeface="+mn-lt"/>
                <a:ea typeface="+mn-ea"/>
                <a:cs typeface="+mn-cs"/>
              </a:rPr>
              <a:t> </a:t>
            </a:r>
            <a:r>
              <a:rPr lang="en-US" sz="1000" kern="1200" dirty="0">
                <a:solidFill>
                  <a:schemeClr val="tx1"/>
                </a:solidFill>
                <a:effectLst/>
                <a:latin typeface="+mn-lt"/>
                <a:ea typeface="+mn-ea"/>
                <a:cs typeface="+mn-cs"/>
              </a:rPr>
              <a:t>and require some level of orchestration to process the event.</a:t>
            </a:r>
          </a:p>
          <a:p>
            <a:endParaRPr lang="en-UZ" sz="1000"/>
          </a:p>
        </p:txBody>
      </p:sp>
    </p:spTree>
    <p:extLst>
      <p:ext uri="{BB962C8B-B14F-4D97-AF65-F5344CB8AC3E}">
        <p14:creationId xmlns:p14="http://schemas.microsoft.com/office/powerpoint/2010/main" val="3649704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183924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1857897"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BROKER</a:t>
            </a:r>
          </a:p>
        </p:txBody>
      </p:sp>
      <p:sp>
        <p:nvSpPr>
          <p:cNvPr id="6" name="Rounded Rectangle 5">
            <a:extLst>
              <a:ext uri="{FF2B5EF4-FFF2-40B4-BE49-F238E27FC236}">
                <a16:creationId xmlns:a16="http://schemas.microsoft.com/office/drawing/2014/main" id="{F754779A-267C-4C5D-BB32-38AE5343333E}"/>
              </a:ext>
            </a:extLst>
          </p:cNvPr>
          <p:cNvSpPr/>
          <p:nvPr/>
        </p:nvSpPr>
        <p:spPr>
          <a:xfrm>
            <a:off x="3868947" y="1940614"/>
            <a:ext cx="1406106" cy="2866663"/>
          </a:xfrm>
          <a:prstGeom prst="roundRect">
            <a:avLst/>
          </a:prstGeom>
          <a:solidFill>
            <a:srgbClr val="6FC1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8" name="Can 6">
            <a:extLst>
              <a:ext uri="{FF2B5EF4-FFF2-40B4-BE49-F238E27FC236}">
                <a16:creationId xmlns:a16="http://schemas.microsoft.com/office/drawing/2014/main" id="{1CF4C538-52DA-4CD6-874D-2B3EA6A1FF63}"/>
              </a:ext>
            </a:extLst>
          </p:cNvPr>
          <p:cNvSpPr/>
          <p:nvPr/>
        </p:nvSpPr>
        <p:spPr>
          <a:xfrm rot="5400000">
            <a:off x="4398818" y="2094649"/>
            <a:ext cx="346363" cy="963466"/>
          </a:xfrm>
          <a:prstGeom prst="can">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9" name="Can 8">
            <a:extLst>
              <a:ext uri="{FF2B5EF4-FFF2-40B4-BE49-F238E27FC236}">
                <a16:creationId xmlns:a16="http://schemas.microsoft.com/office/drawing/2014/main" id="{2AC24E50-192D-4EF4-9086-4B9A01E9D8C2}"/>
              </a:ext>
            </a:extLst>
          </p:cNvPr>
          <p:cNvSpPr/>
          <p:nvPr/>
        </p:nvSpPr>
        <p:spPr>
          <a:xfrm rot="5400000">
            <a:off x="4398817" y="2816393"/>
            <a:ext cx="346363" cy="963466"/>
          </a:xfrm>
          <a:prstGeom prst="can">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10" name="Can 10">
            <a:extLst>
              <a:ext uri="{FF2B5EF4-FFF2-40B4-BE49-F238E27FC236}">
                <a16:creationId xmlns:a16="http://schemas.microsoft.com/office/drawing/2014/main" id="{D180BBD2-4E93-497B-BEA9-F9C6C81960C0}"/>
              </a:ext>
            </a:extLst>
          </p:cNvPr>
          <p:cNvSpPr/>
          <p:nvPr/>
        </p:nvSpPr>
        <p:spPr>
          <a:xfrm rot="5400000">
            <a:off x="4398816" y="3522009"/>
            <a:ext cx="346363" cy="963466"/>
          </a:xfrm>
          <a:prstGeom prst="can">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11" name="TextBox 10">
            <a:extLst>
              <a:ext uri="{FF2B5EF4-FFF2-40B4-BE49-F238E27FC236}">
                <a16:creationId xmlns:a16="http://schemas.microsoft.com/office/drawing/2014/main" id="{DE578ED4-D600-4D99-9A64-3C17AFA59C34}"/>
              </a:ext>
            </a:extLst>
          </p:cNvPr>
          <p:cNvSpPr txBox="1"/>
          <p:nvPr/>
        </p:nvSpPr>
        <p:spPr>
          <a:xfrm>
            <a:off x="4238774" y="2019721"/>
            <a:ext cx="613181" cy="276999"/>
          </a:xfrm>
          <a:prstGeom prst="rect">
            <a:avLst/>
          </a:prstGeom>
          <a:noFill/>
          <a:ln>
            <a:noFill/>
          </a:ln>
          <a:effectLst/>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Broker</a:t>
            </a:r>
          </a:p>
        </p:txBody>
      </p:sp>
      <p:sp>
        <p:nvSpPr>
          <p:cNvPr id="15" name="Rounded Rectangle 11">
            <a:extLst>
              <a:ext uri="{FF2B5EF4-FFF2-40B4-BE49-F238E27FC236}">
                <a16:creationId xmlns:a16="http://schemas.microsoft.com/office/drawing/2014/main" id="{E1490A6B-E3E0-49A3-A3F9-08254A5CEDA4}"/>
              </a:ext>
            </a:extLst>
          </p:cNvPr>
          <p:cNvSpPr/>
          <p:nvPr/>
        </p:nvSpPr>
        <p:spPr>
          <a:xfrm>
            <a:off x="5884347" y="3978141"/>
            <a:ext cx="1169536"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sp>
        <p:nvSpPr>
          <p:cNvPr id="16" name="Rounded Rectangle 12">
            <a:extLst>
              <a:ext uri="{FF2B5EF4-FFF2-40B4-BE49-F238E27FC236}">
                <a16:creationId xmlns:a16="http://schemas.microsoft.com/office/drawing/2014/main" id="{9D7022D3-4159-42F3-81A7-E6001570CD7C}"/>
              </a:ext>
            </a:extLst>
          </p:cNvPr>
          <p:cNvSpPr/>
          <p:nvPr/>
        </p:nvSpPr>
        <p:spPr>
          <a:xfrm>
            <a:off x="2035041" y="4003742"/>
            <a:ext cx="1200384"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sp>
        <p:nvSpPr>
          <p:cNvPr id="17" name="Rounded Rectangle 13">
            <a:extLst>
              <a:ext uri="{FF2B5EF4-FFF2-40B4-BE49-F238E27FC236}">
                <a16:creationId xmlns:a16="http://schemas.microsoft.com/office/drawing/2014/main" id="{0BC3B492-AAF9-4150-A766-39838427B625}"/>
              </a:ext>
            </a:extLst>
          </p:cNvPr>
          <p:cNvSpPr/>
          <p:nvPr/>
        </p:nvSpPr>
        <p:spPr>
          <a:xfrm>
            <a:off x="5884347" y="3027215"/>
            <a:ext cx="1169536"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sp>
        <p:nvSpPr>
          <p:cNvPr id="18" name="Rounded Rectangle 14">
            <a:extLst>
              <a:ext uri="{FF2B5EF4-FFF2-40B4-BE49-F238E27FC236}">
                <a16:creationId xmlns:a16="http://schemas.microsoft.com/office/drawing/2014/main" id="{94BC4DA8-4DC7-4141-9B4C-7C07FA904DE7}"/>
              </a:ext>
            </a:extLst>
          </p:cNvPr>
          <p:cNvSpPr/>
          <p:nvPr/>
        </p:nvSpPr>
        <p:spPr>
          <a:xfrm>
            <a:off x="2035040" y="3050991"/>
            <a:ext cx="1200385" cy="693459"/>
          </a:xfrm>
          <a:prstGeom prst="roundRect">
            <a:avLst/>
          </a:prstGeom>
          <a:solidFill>
            <a:srgbClr val="D86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Processor</a:t>
            </a:r>
          </a:p>
        </p:txBody>
      </p:sp>
      <p:sp>
        <p:nvSpPr>
          <p:cNvPr id="19" name="Rounded Rectangle 15">
            <a:extLst>
              <a:ext uri="{FF2B5EF4-FFF2-40B4-BE49-F238E27FC236}">
                <a16:creationId xmlns:a16="http://schemas.microsoft.com/office/drawing/2014/main" id="{5F35E640-B779-4DB4-B7BE-58CEB31B2D8E}"/>
              </a:ext>
            </a:extLst>
          </p:cNvPr>
          <p:cNvSpPr/>
          <p:nvPr/>
        </p:nvSpPr>
        <p:spPr>
          <a:xfrm>
            <a:off x="2178032" y="2198578"/>
            <a:ext cx="914400" cy="345057"/>
          </a:xfrm>
          <a:prstGeom prst="roundRect">
            <a:avLst/>
          </a:prstGeom>
          <a:solidFill>
            <a:srgbClr val="CEDB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cs typeface="+mn-cs"/>
              </a:rPr>
              <a:t>Event</a:t>
            </a:r>
          </a:p>
        </p:txBody>
      </p:sp>
      <p:cxnSp>
        <p:nvCxnSpPr>
          <p:cNvPr id="20" name="Straight Arrow Connector 19">
            <a:extLst>
              <a:ext uri="{FF2B5EF4-FFF2-40B4-BE49-F238E27FC236}">
                <a16:creationId xmlns:a16="http://schemas.microsoft.com/office/drawing/2014/main" id="{8167D4A9-4595-5D4F-8CFD-8F44224886E0}"/>
              </a:ext>
            </a:extLst>
          </p:cNvPr>
          <p:cNvCxnSpPr/>
          <p:nvPr/>
        </p:nvCxnSpPr>
        <p:spPr>
          <a:xfrm>
            <a:off x="3318272" y="2375382"/>
            <a:ext cx="429990"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B61991-B801-DB48-A28F-54806F00F93A}"/>
              </a:ext>
            </a:extLst>
          </p:cNvPr>
          <p:cNvCxnSpPr>
            <a:cxnSpLocks/>
          </p:cNvCxnSpPr>
          <p:nvPr/>
        </p:nvCxnSpPr>
        <p:spPr>
          <a:xfrm flipH="1">
            <a:off x="3307202" y="3363736"/>
            <a:ext cx="452129"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00ECEF-495B-0A46-B77E-677B6B800087}"/>
              </a:ext>
            </a:extLst>
          </p:cNvPr>
          <p:cNvCxnSpPr>
            <a:cxnSpLocks/>
          </p:cNvCxnSpPr>
          <p:nvPr/>
        </p:nvCxnSpPr>
        <p:spPr>
          <a:xfrm flipH="1">
            <a:off x="3296133" y="4362688"/>
            <a:ext cx="452129"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E446AEF-1E5D-9143-AC36-ABC4C87075CB}"/>
              </a:ext>
            </a:extLst>
          </p:cNvPr>
          <p:cNvCxnSpPr/>
          <p:nvPr/>
        </p:nvCxnSpPr>
        <p:spPr>
          <a:xfrm>
            <a:off x="3323286" y="4176924"/>
            <a:ext cx="429990"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B6B2F74-1582-0D44-BDDD-6DE685A8767A}"/>
              </a:ext>
            </a:extLst>
          </p:cNvPr>
          <p:cNvCxnSpPr/>
          <p:nvPr/>
        </p:nvCxnSpPr>
        <p:spPr>
          <a:xfrm>
            <a:off x="5361649" y="3298126"/>
            <a:ext cx="429990"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887B2BB-D20C-8C40-9AF4-8C89590E916E}"/>
              </a:ext>
            </a:extLst>
          </p:cNvPr>
          <p:cNvCxnSpPr>
            <a:cxnSpLocks/>
          </p:cNvCxnSpPr>
          <p:nvPr/>
        </p:nvCxnSpPr>
        <p:spPr>
          <a:xfrm flipH="1">
            <a:off x="5339510" y="3471308"/>
            <a:ext cx="452129"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AC4C41A-2510-7E44-898C-93B607C51BEC}"/>
              </a:ext>
            </a:extLst>
          </p:cNvPr>
          <p:cNvCxnSpPr/>
          <p:nvPr/>
        </p:nvCxnSpPr>
        <p:spPr>
          <a:xfrm>
            <a:off x="5339510" y="4267852"/>
            <a:ext cx="429990" cy="0"/>
          </a:xfrm>
          <a:prstGeom prst="straightConnector1">
            <a:avLst/>
          </a:prstGeom>
          <a:ln w="9525">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24C23E0-D4FB-2A8E-B67F-596F96E7609A}"/>
              </a:ext>
            </a:extLst>
          </p:cNvPr>
          <p:cNvSpPr txBox="1"/>
          <p:nvPr/>
        </p:nvSpPr>
        <p:spPr>
          <a:xfrm>
            <a:off x="5692244" y="542244"/>
            <a:ext cx="2543982" cy="707886"/>
          </a:xfrm>
          <a:prstGeom prst="rect">
            <a:avLst/>
          </a:prstGeom>
          <a:noFill/>
        </p:spPr>
        <p:txBody>
          <a:bodyPr wrap="square" rtlCol="0">
            <a:spAutoFit/>
          </a:bodyPr>
          <a:lstStyle/>
          <a:p>
            <a:r>
              <a:rPr lang="en-US" sz="1000" b="1" kern="1200" dirty="0">
                <a:solidFill>
                  <a:schemeClr val="tx1"/>
                </a:solidFill>
                <a:effectLst/>
                <a:latin typeface="+mn-lt"/>
                <a:ea typeface="+mn-ea"/>
                <a:cs typeface="+mn-cs"/>
              </a:rPr>
              <a:t>The broker topology </a:t>
            </a:r>
            <a:r>
              <a:rPr lang="en-US" sz="1000" kern="1200" dirty="0">
                <a:solidFill>
                  <a:schemeClr val="tx1"/>
                </a:solidFill>
                <a:effectLst/>
                <a:latin typeface="+mn-lt"/>
                <a:ea typeface="+mn-ea"/>
                <a:cs typeface="+mn-cs"/>
              </a:rPr>
              <a:t>is useful when you have a relatively simple event processing flow and you do not want (or need) central event orchestration.</a:t>
            </a:r>
          </a:p>
        </p:txBody>
      </p:sp>
    </p:spTree>
    <p:extLst>
      <p:ext uri="{BB962C8B-B14F-4D97-AF65-F5344CB8AC3E}">
        <p14:creationId xmlns:p14="http://schemas.microsoft.com/office/powerpoint/2010/main" val="1707522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44000" cy="5170733"/>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05857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762191"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3529936"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BIG DATA Architecture</a:t>
            </a:r>
          </a:p>
        </p:txBody>
      </p:sp>
      <p:sp>
        <p:nvSpPr>
          <p:cNvPr id="2" name="Rectangle: Rounded Corners 23">
            <a:extLst>
              <a:ext uri="{FF2B5EF4-FFF2-40B4-BE49-F238E27FC236}">
                <a16:creationId xmlns:a16="http://schemas.microsoft.com/office/drawing/2014/main" id="{5E1C1773-B55E-093E-2A72-B89E55897AA6}"/>
              </a:ext>
            </a:extLst>
          </p:cNvPr>
          <p:cNvSpPr/>
          <p:nvPr/>
        </p:nvSpPr>
        <p:spPr>
          <a:xfrm>
            <a:off x="545978" y="2402756"/>
            <a:ext cx="1236937" cy="1815531"/>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DATA </a:t>
            </a:r>
          </a:p>
          <a:p>
            <a:pPr algn="ctr"/>
            <a:r>
              <a:rPr lang="en-US" sz="1200" b="1" dirty="0">
                <a:latin typeface="Source Sans Pro" panose="020B0503030403020204" pitchFamily="34" charset="0"/>
                <a:ea typeface="Source Sans Pro" panose="020B0503030403020204" pitchFamily="34" charset="0"/>
              </a:rPr>
              <a:t>SOURCES</a:t>
            </a:r>
          </a:p>
        </p:txBody>
      </p:sp>
      <p:sp>
        <p:nvSpPr>
          <p:cNvPr id="3" name="Rectangle: Rounded Corners 23">
            <a:extLst>
              <a:ext uri="{FF2B5EF4-FFF2-40B4-BE49-F238E27FC236}">
                <a16:creationId xmlns:a16="http://schemas.microsoft.com/office/drawing/2014/main" id="{AD5A1211-E7DD-A0CB-A6A1-51489DD0B28D}"/>
              </a:ext>
            </a:extLst>
          </p:cNvPr>
          <p:cNvSpPr/>
          <p:nvPr/>
        </p:nvSpPr>
        <p:spPr>
          <a:xfrm>
            <a:off x="2533242" y="3591109"/>
            <a:ext cx="1122767" cy="6271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REAL-TIME MESSAGE INGESTION</a:t>
            </a:r>
          </a:p>
        </p:txBody>
      </p:sp>
      <p:sp>
        <p:nvSpPr>
          <p:cNvPr id="4" name="Rectangle: Rounded Corners 23">
            <a:extLst>
              <a:ext uri="{FF2B5EF4-FFF2-40B4-BE49-F238E27FC236}">
                <a16:creationId xmlns:a16="http://schemas.microsoft.com/office/drawing/2014/main" id="{F2F6309D-DA98-7DE9-31C8-A94FDDA656AB}"/>
              </a:ext>
            </a:extLst>
          </p:cNvPr>
          <p:cNvSpPr/>
          <p:nvPr/>
        </p:nvSpPr>
        <p:spPr>
          <a:xfrm>
            <a:off x="2533243" y="2402756"/>
            <a:ext cx="1122767" cy="6271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DATA STORAGE</a:t>
            </a:r>
          </a:p>
        </p:txBody>
      </p:sp>
      <p:sp>
        <p:nvSpPr>
          <p:cNvPr id="5" name="Rectangle: Rounded Corners 23">
            <a:extLst>
              <a:ext uri="{FF2B5EF4-FFF2-40B4-BE49-F238E27FC236}">
                <a16:creationId xmlns:a16="http://schemas.microsoft.com/office/drawing/2014/main" id="{BBE97103-2DD6-30CA-A4B0-7DBAA33A3E80}"/>
              </a:ext>
            </a:extLst>
          </p:cNvPr>
          <p:cNvSpPr/>
          <p:nvPr/>
        </p:nvSpPr>
        <p:spPr>
          <a:xfrm>
            <a:off x="3884352" y="2402756"/>
            <a:ext cx="1122767" cy="6271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BATCH PROCESSING</a:t>
            </a:r>
          </a:p>
        </p:txBody>
      </p:sp>
      <p:sp>
        <p:nvSpPr>
          <p:cNvPr id="6" name="Rectangle: Rounded Corners 23">
            <a:extLst>
              <a:ext uri="{FF2B5EF4-FFF2-40B4-BE49-F238E27FC236}">
                <a16:creationId xmlns:a16="http://schemas.microsoft.com/office/drawing/2014/main" id="{DB2A15A3-F4CD-3651-2C0C-1457FD6DBCF6}"/>
              </a:ext>
            </a:extLst>
          </p:cNvPr>
          <p:cNvSpPr/>
          <p:nvPr/>
        </p:nvSpPr>
        <p:spPr>
          <a:xfrm>
            <a:off x="3884351" y="3591109"/>
            <a:ext cx="1122767" cy="6271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STREAM PROCESSING</a:t>
            </a:r>
          </a:p>
        </p:txBody>
      </p:sp>
      <p:sp>
        <p:nvSpPr>
          <p:cNvPr id="8" name="Rectangle: Rounded Corners 23">
            <a:extLst>
              <a:ext uri="{FF2B5EF4-FFF2-40B4-BE49-F238E27FC236}">
                <a16:creationId xmlns:a16="http://schemas.microsoft.com/office/drawing/2014/main" id="{02EB0FA9-1A46-0A27-B598-CB924C3D69D8}"/>
              </a:ext>
            </a:extLst>
          </p:cNvPr>
          <p:cNvSpPr/>
          <p:nvPr/>
        </p:nvSpPr>
        <p:spPr>
          <a:xfrm>
            <a:off x="5757447" y="2942791"/>
            <a:ext cx="1122767" cy="627172"/>
          </a:xfrm>
          <a:prstGeom prst="roundRect">
            <a:avLst/>
          </a:prstGeom>
          <a:solidFill>
            <a:srgbClr val="D28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ANALYTICAL DATA STORE</a:t>
            </a:r>
          </a:p>
        </p:txBody>
      </p:sp>
      <p:sp>
        <p:nvSpPr>
          <p:cNvPr id="9" name="Rectangle: Rounded Corners 23">
            <a:extLst>
              <a:ext uri="{FF2B5EF4-FFF2-40B4-BE49-F238E27FC236}">
                <a16:creationId xmlns:a16="http://schemas.microsoft.com/office/drawing/2014/main" id="{4A903734-F664-A440-0B5C-DC10E9816963}"/>
              </a:ext>
            </a:extLst>
          </p:cNvPr>
          <p:cNvSpPr/>
          <p:nvPr/>
        </p:nvSpPr>
        <p:spPr>
          <a:xfrm>
            <a:off x="7528826" y="2402758"/>
            <a:ext cx="1236937" cy="1815525"/>
          </a:xfrm>
          <a:prstGeom prst="roundRect">
            <a:avLst/>
          </a:prstGeom>
          <a:solidFill>
            <a:srgbClr val="D28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ANALYTICS AND REPORTING</a:t>
            </a:r>
          </a:p>
        </p:txBody>
      </p:sp>
      <p:cxnSp>
        <p:nvCxnSpPr>
          <p:cNvPr id="11" name="Straight Arrow Connector 10">
            <a:extLst>
              <a:ext uri="{FF2B5EF4-FFF2-40B4-BE49-F238E27FC236}">
                <a16:creationId xmlns:a16="http://schemas.microsoft.com/office/drawing/2014/main" id="{0F57B22A-D9EF-C844-3846-F787EB5116F8}"/>
              </a:ext>
            </a:extLst>
          </p:cNvPr>
          <p:cNvCxnSpPr>
            <a:cxnSpLocks/>
          </p:cNvCxnSpPr>
          <p:nvPr/>
        </p:nvCxnSpPr>
        <p:spPr>
          <a:xfrm>
            <a:off x="1893265" y="2735303"/>
            <a:ext cx="50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DA0E8D-6338-2431-C35B-65BCA49B7DA2}"/>
              </a:ext>
            </a:extLst>
          </p:cNvPr>
          <p:cNvCxnSpPr>
            <a:cxnSpLocks/>
          </p:cNvCxnSpPr>
          <p:nvPr/>
        </p:nvCxnSpPr>
        <p:spPr>
          <a:xfrm>
            <a:off x="1893265" y="3898904"/>
            <a:ext cx="50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D88739-2BF1-9D1A-D8A1-ED00550FEC7F}"/>
              </a:ext>
            </a:extLst>
          </p:cNvPr>
          <p:cNvCxnSpPr>
            <a:cxnSpLocks/>
          </p:cNvCxnSpPr>
          <p:nvPr/>
        </p:nvCxnSpPr>
        <p:spPr>
          <a:xfrm>
            <a:off x="5073786" y="2615205"/>
            <a:ext cx="2380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85FCDB0-862A-2CBD-D437-60F1E7160FCF}"/>
              </a:ext>
            </a:extLst>
          </p:cNvPr>
          <p:cNvCxnSpPr>
            <a:cxnSpLocks/>
          </p:cNvCxnSpPr>
          <p:nvPr/>
        </p:nvCxnSpPr>
        <p:spPr>
          <a:xfrm flipV="1">
            <a:off x="5073786" y="3396657"/>
            <a:ext cx="506896" cy="376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0BD283-53E0-CDDF-9B8E-4DC095024FA3}"/>
              </a:ext>
            </a:extLst>
          </p:cNvPr>
          <p:cNvCxnSpPr>
            <a:cxnSpLocks/>
          </p:cNvCxnSpPr>
          <p:nvPr/>
        </p:nvCxnSpPr>
        <p:spPr>
          <a:xfrm>
            <a:off x="5073786" y="2853744"/>
            <a:ext cx="506896" cy="286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534BDE1-E73E-1CAD-65F8-F75404E1712C}"/>
              </a:ext>
            </a:extLst>
          </p:cNvPr>
          <p:cNvCxnSpPr>
            <a:cxnSpLocks/>
          </p:cNvCxnSpPr>
          <p:nvPr/>
        </p:nvCxnSpPr>
        <p:spPr>
          <a:xfrm>
            <a:off x="5073786" y="4038478"/>
            <a:ext cx="2380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9B8906D-3509-0D1F-FA17-2ACB1F925F6E}"/>
              </a:ext>
            </a:extLst>
          </p:cNvPr>
          <p:cNvCxnSpPr>
            <a:cxnSpLocks/>
          </p:cNvCxnSpPr>
          <p:nvPr/>
        </p:nvCxnSpPr>
        <p:spPr>
          <a:xfrm>
            <a:off x="6947312" y="3256377"/>
            <a:ext cx="50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B54DA6-ECC5-5378-937A-44EEDDB3CD98}"/>
              </a:ext>
            </a:extLst>
          </p:cNvPr>
          <p:cNvSpPr txBox="1"/>
          <p:nvPr/>
        </p:nvSpPr>
        <p:spPr>
          <a:xfrm>
            <a:off x="545978" y="1736784"/>
            <a:ext cx="7008632" cy="461665"/>
          </a:xfrm>
          <a:prstGeom prst="rect">
            <a:avLst/>
          </a:prstGeom>
          <a:noFill/>
        </p:spPr>
        <p:txBody>
          <a:bodyPr wrap="square" rtlCol="0">
            <a:spAutoFit/>
          </a:bodyPr>
          <a:lstStyle/>
          <a:p>
            <a:r>
              <a:rPr lang="en-US" sz="1200" b="0" i="0" dirty="0">
                <a:solidFill>
                  <a:srgbClr val="171717"/>
                </a:solidFill>
                <a:effectLst/>
                <a:latin typeface="Source Sans Pro" panose="020B0503030403020204" pitchFamily="34" charset="0"/>
                <a:ea typeface="Source Sans Pro" panose="020B0503030403020204" pitchFamily="34" charset="0"/>
              </a:rPr>
              <a:t>A big data architecture is designed to handle the ingestion, processing, and analysis of data that is too large or complex for traditional database systems.</a:t>
            </a:r>
            <a:endParaRPr lang="en-UZ" sz="1200" dirty="0">
              <a:latin typeface="Source Sans Pro" panose="020B0503030403020204" pitchFamily="34" charset="0"/>
              <a:ea typeface="Source Sans Pro" panose="020B0503030403020204" pitchFamily="34" charset="0"/>
            </a:endParaRPr>
          </a:p>
        </p:txBody>
      </p:sp>
      <p:sp>
        <p:nvSpPr>
          <p:cNvPr id="30" name="Rectangle: Rounded Corners 23">
            <a:extLst>
              <a:ext uri="{FF2B5EF4-FFF2-40B4-BE49-F238E27FC236}">
                <a16:creationId xmlns:a16="http://schemas.microsoft.com/office/drawing/2014/main" id="{2E8297B1-2FBC-6897-03EC-D7EEFF612C7F}"/>
              </a:ext>
            </a:extLst>
          </p:cNvPr>
          <p:cNvSpPr/>
          <p:nvPr/>
        </p:nvSpPr>
        <p:spPr>
          <a:xfrm>
            <a:off x="556275" y="4344797"/>
            <a:ext cx="8209488" cy="434665"/>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Source Sans Pro" panose="020B0503030403020204" pitchFamily="34" charset="0"/>
                <a:ea typeface="Source Sans Pro" panose="020B0503030403020204" pitchFamily="34" charset="0"/>
              </a:rPr>
              <a:t>ORCHESTRATION</a:t>
            </a:r>
          </a:p>
        </p:txBody>
      </p:sp>
    </p:spTree>
    <p:extLst>
      <p:ext uri="{BB962C8B-B14F-4D97-AF65-F5344CB8AC3E}">
        <p14:creationId xmlns:p14="http://schemas.microsoft.com/office/powerpoint/2010/main" val="96294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6" y="908958"/>
            <a:ext cx="327777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27777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2794439" cy="579839"/>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REST CONSTRAINTS</a:t>
            </a:r>
          </a:p>
        </p:txBody>
      </p:sp>
      <p:sp>
        <p:nvSpPr>
          <p:cNvPr id="3" name="Rectangle 2">
            <a:extLst>
              <a:ext uri="{FF2B5EF4-FFF2-40B4-BE49-F238E27FC236}">
                <a16:creationId xmlns:a16="http://schemas.microsoft.com/office/drawing/2014/main" id="{9CC95741-EC46-B458-A28D-106DDCA35F03}"/>
              </a:ext>
            </a:extLst>
          </p:cNvPr>
          <p:cNvSpPr/>
          <p:nvPr/>
        </p:nvSpPr>
        <p:spPr>
          <a:xfrm>
            <a:off x="932144" y="2687496"/>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Uniform interface</a:t>
            </a:r>
          </a:p>
        </p:txBody>
      </p:sp>
      <p:sp>
        <p:nvSpPr>
          <p:cNvPr id="4" name="TextBox 3">
            <a:extLst>
              <a:ext uri="{FF2B5EF4-FFF2-40B4-BE49-F238E27FC236}">
                <a16:creationId xmlns:a16="http://schemas.microsoft.com/office/drawing/2014/main" id="{D0B89AF1-E450-2DB7-E397-B550F252844E}"/>
              </a:ext>
            </a:extLst>
          </p:cNvPr>
          <p:cNvSpPr txBox="1"/>
          <p:nvPr/>
        </p:nvSpPr>
        <p:spPr>
          <a:xfrm>
            <a:off x="867209" y="1961331"/>
            <a:ext cx="6235955" cy="276999"/>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REST defines 6 architectural constraints which make any web service a truly RESTful API.</a:t>
            </a:r>
            <a:endParaRPr kumimoji="0" lang="en-US" sz="120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p:txBody>
      </p:sp>
      <p:sp>
        <p:nvSpPr>
          <p:cNvPr id="5" name="Rectangle 4">
            <a:extLst>
              <a:ext uri="{FF2B5EF4-FFF2-40B4-BE49-F238E27FC236}">
                <a16:creationId xmlns:a16="http://schemas.microsoft.com/office/drawing/2014/main" id="{B271FF6B-84B1-C18F-436B-5633417D2EB1}"/>
              </a:ext>
            </a:extLst>
          </p:cNvPr>
          <p:cNvSpPr/>
          <p:nvPr/>
        </p:nvSpPr>
        <p:spPr>
          <a:xfrm>
            <a:off x="6453883" y="3732618"/>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Code on demand (optional)</a:t>
            </a:r>
          </a:p>
        </p:txBody>
      </p:sp>
      <p:sp>
        <p:nvSpPr>
          <p:cNvPr id="11" name="Rectangle 10">
            <a:extLst>
              <a:ext uri="{FF2B5EF4-FFF2-40B4-BE49-F238E27FC236}">
                <a16:creationId xmlns:a16="http://schemas.microsoft.com/office/drawing/2014/main" id="{3A719BE8-AE79-6DA9-5123-80E777A2E5D8}"/>
              </a:ext>
            </a:extLst>
          </p:cNvPr>
          <p:cNvSpPr/>
          <p:nvPr/>
        </p:nvSpPr>
        <p:spPr>
          <a:xfrm>
            <a:off x="3692995" y="2691866"/>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Client–server</a:t>
            </a:r>
          </a:p>
        </p:txBody>
      </p:sp>
      <p:sp>
        <p:nvSpPr>
          <p:cNvPr id="6" name="Rectangle 5">
            <a:extLst>
              <a:ext uri="{FF2B5EF4-FFF2-40B4-BE49-F238E27FC236}">
                <a16:creationId xmlns:a16="http://schemas.microsoft.com/office/drawing/2014/main" id="{BCBC4A5A-4F75-2077-AC93-ED3C17FFBD41}"/>
              </a:ext>
            </a:extLst>
          </p:cNvPr>
          <p:cNvSpPr/>
          <p:nvPr/>
        </p:nvSpPr>
        <p:spPr>
          <a:xfrm>
            <a:off x="932144" y="3732618"/>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Cacheable</a:t>
            </a:r>
          </a:p>
        </p:txBody>
      </p:sp>
      <p:sp>
        <p:nvSpPr>
          <p:cNvPr id="8" name="Rectangle 7">
            <a:extLst>
              <a:ext uri="{FF2B5EF4-FFF2-40B4-BE49-F238E27FC236}">
                <a16:creationId xmlns:a16="http://schemas.microsoft.com/office/drawing/2014/main" id="{7F9B628D-C288-D616-7F0C-9ECC37EA7B3B}"/>
              </a:ext>
            </a:extLst>
          </p:cNvPr>
          <p:cNvSpPr/>
          <p:nvPr/>
        </p:nvSpPr>
        <p:spPr>
          <a:xfrm>
            <a:off x="6453846" y="2687496"/>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Stateless</a:t>
            </a:r>
          </a:p>
        </p:txBody>
      </p:sp>
      <p:sp>
        <p:nvSpPr>
          <p:cNvPr id="9" name="Rectangle 8">
            <a:extLst>
              <a:ext uri="{FF2B5EF4-FFF2-40B4-BE49-F238E27FC236}">
                <a16:creationId xmlns:a16="http://schemas.microsoft.com/office/drawing/2014/main" id="{19B64D40-EB17-9562-ADC2-BEE3C0FD468B}"/>
              </a:ext>
            </a:extLst>
          </p:cNvPr>
          <p:cNvSpPr/>
          <p:nvPr/>
        </p:nvSpPr>
        <p:spPr>
          <a:xfrm>
            <a:off x="3692995" y="3732618"/>
            <a:ext cx="1881716" cy="365760"/>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Layered system</a:t>
            </a:r>
          </a:p>
        </p:txBody>
      </p:sp>
    </p:spTree>
    <p:extLst>
      <p:ext uri="{BB962C8B-B14F-4D97-AF65-F5344CB8AC3E}">
        <p14:creationId xmlns:p14="http://schemas.microsoft.com/office/powerpoint/2010/main" val="372049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Top evergreen principles</a:t>
            </a:r>
          </a:p>
        </p:txBody>
      </p:sp>
      <p:pic>
        <p:nvPicPr>
          <p:cNvPr id="3" name="Picture 2">
            <a:extLst>
              <a:ext uri="{FF2B5EF4-FFF2-40B4-BE49-F238E27FC236}">
                <a16:creationId xmlns:a16="http://schemas.microsoft.com/office/drawing/2014/main" id="{B09DB3A9-D789-4DBE-AA72-4BC05F5D554D}"/>
              </a:ext>
            </a:extLst>
          </p:cNvPr>
          <p:cNvPicPr>
            <a:picLocks noChangeAspect="1"/>
          </p:cNvPicPr>
          <p:nvPr/>
        </p:nvPicPr>
        <p:blipFill>
          <a:blip r:embed="rId2"/>
          <a:stretch>
            <a:fillRect/>
          </a:stretch>
        </p:blipFill>
        <p:spPr>
          <a:xfrm>
            <a:off x="2654815" y="1210161"/>
            <a:ext cx="3834369" cy="3834369"/>
          </a:xfrm>
          <a:prstGeom prst="rect">
            <a:avLst/>
          </a:prstGeom>
        </p:spPr>
      </p:pic>
    </p:spTree>
    <p:extLst>
      <p:ext uri="{BB962C8B-B14F-4D97-AF65-F5344CB8AC3E}">
        <p14:creationId xmlns:p14="http://schemas.microsoft.com/office/powerpoint/2010/main" val="2602939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4813534"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486235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4378075"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RICHARDSON MATURITY MODEL</a:t>
            </a:r>
          </a:p>
        </p:txBody>
      </p:sp>
      <p:pic>
        <p:nvPicPr>
          <p:cNvPr id="6" name="Picture 5" descr="Graphical user interface, text, application&#10;&#10;Description automatically generated">
            <a:extLst>
              <a:ext uri="{FF2B5EF4-FFF2-40B4-BE49-F238E27FC236}">
                <a16:creationId xmlns:a16="http://schemas.microsoft.com/office/drawing/2014/main" id="{FECD82EC-6429-48F3-A773-5447A44C4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665" y="1967277"/>
            <a:ext cx="4558882" cy="2151242"/>
          </a:xfrm>
          <a:prstGeom prst="rect">
            <a:avLst/>
          </a:prstGeom>
        </p:spPr>
      </p:pic>
      <p:sp>
        <p:nvSpPr>
          <p:cNvPr id="2" name="TextBox 1">
            <a:extLst>
              <a:ext uri="{FF2B5EF4-FFF2-40B4-BE49-F238E27FC236}">
                <a16:creationId xmlns:a16="http://schemas.microsoft.com/office/drawing/2014/main" id="{22EEE481-2B85-C637-07CD-795CAFC4D819}"/>
              </a:ext>
            </a:extLst>
          </p:cNvPr>
          <p:cNvSpPr txBox="1"/>
          <p:nvPr/>
        </p:nvSpPr>
        <p:spPr>
          <a:xfrm>
            <a:off x="598117" y="2473330"/>
            <a:ext cx="2741431" cy="1200329"/>
          </a:xfrm>
          <a:prstGeom prst="rect">
            <a:avLst/>
          </a:prstGeom>
          <a:noFill/>
        </p:spPr>
        <p:txBody>
          <a:bodyPr wrap="square" rtlCol="0">
            <a:spAutoFit/>
          </a:bodyPr>
          <a:lstStyle/>
          <a:p>
            <a:r>
              <a:rPr lang="en-US" sz="1200" dirty="0">
                <a:latin typeface="Source Sans Pro" panose="020B0503030403020204" pitchFamily="34" charset="0"/>
                <a:ea typeface="Source Sans Pro" panose="020B0503030403020204" pitchFamily="34" charset="0"/>
              </a:rPr>
              <a:t>A model (developed by Leonard Richardson) that breaks down the principal elements of a REST approach into three steps. These introduce resources, http verbs, and hypermedia controls.</a:t>
            </a:r>
            <a:endParaRPr lang="en-UZ" sz="12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44666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44000" cy="5170733"/>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568780"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568780"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2058570" cy="579839"/>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OTHER STYLES</a:t>
            </a:r>
          </a:p>
        </p:txBody>
      </p:sp>
      <p:sp>
        <p:nvSpPr>
          <p:cNvPr id="2" name="Rectangle 1">
            <a:extLst>
              <a:ext uri="{FF2B5EF4-FFF2-40B4-BE49-F238E27FC236}">
                <a16:creationId xmlns:a16="http://schemas.microsoft.com/office/drawing/2014/main" id="{BCECAB90-E38B-E276-1324-D9ACB72CB33F}"/>
              </a:ext>
            </a:extLst>
          </p:cNvPr>
          <p:cNvSpPr/>
          <p:nvPr/>
        </p:nvSpPr>
        <p:spPr>
          <a:xfrm>
            <a:off x="1042064" y="3653804"/>
            <a:ext cx="2516509" cy="370894"/>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3" name="TextBox 2">
            <a:extLst>
              <a:ext uri="{FF2B5EF4-FFF2-40B4-BE49-F238E27FC236}">
                <a16:creationId xmlns:a16="http://schemas.microsoft.com/office/drawing/2014/main" id="{84BF834D-9920-7BB8-0F43-079A7F3B5B25}"/>
              </a:ext>
            </a:extLst>
          </p:cNvPr>
          <p:cNvSpPr txBox="1"/>
          <p:nvPr/>
        </p:nvSpPr>
        <p:spPr>
          <a:xfrm>
            <a:off x="1424069" y="3711462"/>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MACH architecture</a:t>
            </a:r>
          </a:p>
        </p:txBody>
      </p:sp>
      <p:sp>
        <p:nvSpPr>
          <p:cNvPr id="4" name="Oval 3">
            <a:extLst>
              <a:ext uri="{FF2B5EF4-FFF2-40B4-BE49-F238E27FC236}">
                <a16:creationId xmlns:a16="http://schemas.microsoft.com/office/drawing/2014/main" id="{8AFA516C-418A-FB6D-AA7E-3BAC50B7F27A}"/>
              </a:ext>
            </a:extLst>
          </p:cNvPr>
          <p:cNvSpPr/>
          <p:nvPr/>
        </p:nvSpPr>
        <p:spPr>
          <a:xfrm>
            <a:off x="1231188" y="3778165"/>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rgbClr val="31303F"/>
              </a:solidFill>
            </a:endParaRPr>
          </a:p>
        </p:txBody>
      </p:sp>
      <p:sp>
        <p:nvSpPr>
          <p:cNvPr id="5" name="Rectangle 4">
            <a:extLst>
              <a:ext uri="{FF2B5EF4-FFF2-40B4-BE49-F238E27FC236}">
                <a16:creationId xmlns:a16="http://schemas.microsoft.com/office/drawing/2014/main" id="{09D013DF-E5E5-811B-5341-F7987F1D7F15}"/>
              </a:ext>
            </a:extLst>
          </p:cNvPr>
          <p:cNvSpPr/>
          <p:nvPr/>
        </p:nvSpPr>
        <p:spPr>
          <a:xfrm>
            <a:off x="1042064" y="3145600"/>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6" name="TextBox 5">
            <a:extLst>
              <a:ext uri="{FF2B5EF4-FFF2-40B4-BE49-F238E27FC236}">
                <a16:creationId xmlns:a16="http://schemas.microsoft.com/office/drawing/2014/main" id="{0D263D29-0597-FDF0-B76D-CFFF8C8084FC}"/>
              </a:ext>
            </a:extLst>
          </p:cNvPr>
          <p:cNvSpPr txBox="1"/>
          <p:nvPr/>
        </p:nvSpPr>
        <p:spPr>
          <a:xfrm>
            <a:off x="1424069" y="3202440"/>
            <a:ext cx="2035938" cy="246221"/>
          </a:xfrm>
          <a:prstGeom prst="rect">
            <a:avLst/>
          </a:prstGeom>
          <a:noFill/>
        </p:spPr>
        <p:txBody>
          <a:bodyPr wrap="square" rtlCol="0">
            <a:spAutoFit/>
          </a:bodyPr>
          <a:lstStyle/>
          <a:p>
            <a:r>
              <a:rPr lang="ru-RU" sz="1000" dirty="0">
                <a:solidFill>
                  <a:schemeClr val="accent1"/>
                </a:solidFill>
                <a:latin typeface="Source Sans Pro" panose="020B0503030403020204" pitchFamily="34" charset="0"/>
                <a:ea typeface="Source Sans Pro" panose="020B0503030403020204" pitchFamily="34" charset="0"/>
              </a:rPr>
              <a:t>Headless</a:t>
            </a:r>
            <a:r>
              <a:rPr lang="en-US" sz="1000" dirty="0">
                <a:solidFill>
                  <a:schemeClr val="accent1"/>
                </a:solidFill>
                <a:latin typeface="Source Sans Pro" panose="020B0503030403020204" pitchFamily="34" charset="0"/>
                <a:ea typeface="Source Sans Pro" panose="020B0503030403020204" pitchFamily="34" charset="0"/>
              </a:rPr>
              <a:t> architecture</a:t>
            </a:r>
          </a:p>
        </p:txBody>
      </p:sp>
      <p:sp>
        <p:nvSpPr>
          <p:cNvPr id="8" name="Oval 7">
            <a:extLst>
              <a:ext uri="{FF2B5EF4-FFF2-40B4-BE49-F238E27FC236}">
                <a16:creationId xmlns:a16="http://schemas.microsoft.com/office/drawing/2014/main" id="{A0CD9F93-5D07-421F-BF4B-849AE6B456E5}"/>
              </a:ext>
            </a:extLst>
          </p:cNvPr>
          <p:cNvSpPr/>
          <p:nvPr/>
        </p:nvSpPr>
        <p:spPr>
          <a:xfrm>
            <a:off x="1231188" y="3269143"/>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9" name="Rectangle 8">
            <a:extLst>
              <a:ext uri="{FF2B5EF4-FFF2-40B4-BE49-F238E27FC236}">
                <a16:creationId xmlns:a16="http://schemas.microsoft.com/office/drawing/2014/main" id="{CD5C8A8F-C78C-09BF-AD66-CB709469FD4E}"/>
              </a:ext>
            </a:extLst>
          </p:cNvPr>
          <p:cNvSpPr/>
          <p:nvPr/>
        </p:nvSpPr>
        <p:spPr>
          <a:xfrm>
            <a:off x="1042064" y="2637396"/>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10" name="TextBox 9">
            <a:extLst>
              <a:ext uri="{FF2B5EF4-FFF2-40B4-BE49-F238E27FC236}">
                <a16:creationId xmlns:a16="http://schemas.microsoft.com/office/drawing/2014/main" id="{C9B86296-0931-1C53-77EB-F0EE4BAC4D60}"/>
              </a:ext>
            </a:extLst>
          </p:cNvPr>
          <p:cNvSpPr txBox="1"/>
          <p:nvPr/>
        </p:nvSpPr>
        <p:spPr>
          <a:xfrm>
            <a:off x="1424069" y="2694236"/>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Nanoservices</a:t>
            </a:r>
          </a:p>
        </p:txBody>
      </p:sp>
      <p:sp>
        <p:nvSpPr>
          <p:cNvPr id="11" name="Oval 10">
            <a:extLst>
              <a:ext uri="{FF2B5EF4-FFF2-40B4-BE49-F238E27FC236}">
                <a16:creationId xmlns:a16="http://schemas.microsoft.com/office/drawing/2014/main" id="{DCB757DA-302B-4266-31A3-4271278F36F5}"/>
              </a:ext>
            </a:extLst>
          </p:cNvPr>
          <p:cNvSpPr/>
          <p:nvPr/>
        </p:nvSpPr>
        <p:spPr>
          <a:xfrm>
            <a:off x="1231188" y="2760939"/>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15" name="TextBox 14">
            <a:extLst>
              <a:ext uri="{FF2B5EF4-FFF2-40B4-BE49-F238E27FC236}">
                <a16:creationId xmlns:a16="http://schemas.microsoft.com/office/drawing/2014/main" id="{563C350B-912E-778B-5961-D5ABBAA9B011}"/>
              </a:ext>
            </a:extLst>
          </p:cNvPr>
          <p:cNvSpPr txBox="1"/>
          <p:nvPr/>
        </p:nvSpPr>
        <p:spPr>
          <a:xfrm>
            <a:off x="1002802" y="2198122"/>
            <a:ext cx="2097832" cy="276999"/>
          </a:xfrm>
          <a:prstGeom prst="rect">
            <a:avLst/>
          </a:prstGeom>
          <a:noFill/>
        </p:spPr>
        <p:txBody>
          <a:bodyPr wrap="square">
            <a:spAutoFit/>
          </a:bodyPr>
          <a:lstStyle/>
          <a:p>
            <a:pPr defTabSz="342900">
              <a:defRPr/>
            </a:pPr>
            <a:r>
              <a:rPr lang="en-US"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cs typeface="Trebuchet MS" charset="0"/>
              </a:rPr>
              <a:t>NEW WAVE</a:t>
            </a:r>
            <a:endParaRPr lang="en-US" sz="1200" dirty="0">
              <a:solidFill>
                <a:schemeClr val="accent1"/>
              </a:solidFill>
              <a:latin typeface="Source Sans Pro" panose="020B0503030403020204" pitchFamily="34" charset="0"/>
              <a:ea typeface="Source Sans Pro" panose="020B0503030403020204" pitchFamily="34" charset="0"/>
            </a:endParaRPr>
          </a:p>
        </p:txBody>
      </p:sp>
      <p:sp>
        <p:nvSpPr>
          <p:cNvPr id="16" name="Rectangle 15">
            <a:extLst>
              <a:ext uri="{FF2B5EF4-FFF2-40B4-BE49-F238E27FC236}">
                <a16:creationId xmlns:a16="http://schemas.microsoft.com/office/drawing/2014/main" id="{ADC88554-218E-2D3E-C49E-B3BC03CAA303}"/>
              </a:ext>
            </a:extLst>
          </p:cNvPr>
          <p:cNvSpPr/>
          <p:nvPr/>
        </p:nvSpPr>
        <p:spPr>
          <a:xfrm>
            <a:off x="4805681" y="3653804"/>
            <a:ext cx="2516509" cy="370894"/>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17" name="TextBox 16">
            <a:extLst>
              <a:ext uri="{FF2B5EF4-FFF2-40B4-BE49-F238E27FC236}">
                <a16:creationId xmlns:a16="http://schemas.microsoft.com/office/drawing/2014/main" id="{18A875FA-128B-C8E7-0B61-59CFDB052E35}"/>
              </a:ext>
            </a:extLst>
          </p:cNvPr>
          <p:cNvSpPr txBox="1"/>
          <p:nvPr/>
        </p:nvSpPr>
        <p:spPr>
          <a:xfrm>
            <a:off x="5187686" y="3711462"/>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Space-based architecture</a:t>
            </a:r>
          </a:p>
        </p:txBody>
      </p:sp>
      <p:sp>
        <p:nvSpPr>
          <p:cNvPr id="18" name="Oval 17">
            <a:extLst>
              <a:ext uri="{FF2B5EF4-FFF2-40B4-BE49-F238E27FC236}">
                <a16:creationId xmlns:a16="http://schemas.microsoft.com/office/drawing/2014/main" id="{386FCC86-CC0E-16D1-7FDD-0F77C4FD1821}"/>
              </a:ext>
            </a:extLst>
          </p:cNvPr>
          <p:cNvSpPr/>
          <p:nvPr/>
        </p:nvSpPr>
        <p:spPr>
          <a:xfrm>
            <a:off x="4994805" y="3778165"/>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rgbClr val="31303F"/>
              </a:solidFill>
            </a:endParaRPr>
          </a:p>
        </p:txBody>
      </p:sp>
      <p:sp>
        <p:nvSpPr>
          <p:cNvPr id="19" name="Rectangle 18">
            <a:extLst>
              <a:ext uri="{FF2B5EF4-FFF2-40B4-BE49-F238E27FC236}">
                <a16:creationId xmlns:a16="http://schemas.microsoft.com/office/drawing/2014/main" id="{2AF35530-0E86-BE0C-3AFA-5489EE02FE62}"/>
              </a:ext>
            </a:extLst>
          </p:cNvPr>
          <p:cNvSpPr/>
          <p:nvPr/>
        </p:nvSpPr>
        <p:spPr>
          <a:xfrm>
            <a:off x="4805681" y="3145600"/>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20" name="TextBox 19">
            <a:extLst>
              <a:ext uri="{FF2B5EF4-FFF2-40B4-BE49-F238E27FC236}">
                <a16:creationId xmlns:a16="http://schemas.microsoft.com/office/drawing/2014/main" id="{C8DD689E-40DB-74F9-A4C4-9AB642064C1A}"/>
              </a:ext>
            </a:extLst>
          </p:cNvPr>
          <p:cNvSpPr txBox="1"/>
          <p:nvPr/>
        </p:nvSpPr>
        <p:spPr>
          <a:xfrm>
            <a:off x="5187686" y="3202440"/>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Microkernel</a:t>
            </a:r>
          </a:p>
        </p:txBody>
      </p:sp>
      <p:sp>
        <p:nvSpPr>
          <p:cNvPr id="21" name="Oval 20">
            <a:extLst>
              <a:ext uri="{FF2B5EF4-FFF2-40B4-BE49-F238E27FC236}">
                <a16:creationId xmlns:a16="http://schemas.microsoft.com/office/drawing/2014/main" id="{BFE42E22-3E4D-EBF7-EB8A-49C660F1C357}"/>
              </a:ext>
            </a:extLst>
          </p:cNvPr>
          <p:cNvSpPr/>
          <p:nvPr/>
        </p:nvSpPr>
        <p:spPr>
          <a:xfrm>
            <a:off x="4994805" y="3269143"/>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22" name="Rectangle 21">
            <a:extLst>
              <a:ext uri="{FF2B5EF4-FFF2-40B4-BE49-F238E27FC236}">
                <a16:creationId xmlns:a16="http://schemas.microsoft.com/office/drawing/2014/main" id="{8FC099D7-8E9F-E896-1BC6-F06B3E443BAA}"/>
              </a:ext>
            </a:extLst>
          </p:cNvPr>
          <p:cNvSpPr/>
          <p:nvPr/>
        </p:nvSpPr>
        <p:spPr>
          <a:xfrm>
            <a:off x="4805681" y="2637396"/>
            <a:ext cx="2516509" cy="369516"/>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23" name="TextBox 22">
            <a:extLst>
              <a:ext uri="{FF2B5EF4-FFF2-40B4-BE49-F238E27FC236}">
                <a16:creationId xmlns:a16="http://schemas.microsoft.com/office/drawing/2014/main" id="{9380149E-9F3B-A03D-9EA9-80F909EB1286}"/>
              </a:ext>
            </a:extLst>
          </p:cNvPr>
          <p:cNvSpPr txBox="1"/>
          <p:nvPr/>
        </p:nvSpPr>
        <p:spPr>
          <a:xfrm>
            <a:off x="5187686" y="2694236"/>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SOA</a:t>
            </a:r>
          </a:p>
        </p:txBody>
      </p:sp>
      <p:sp>
        <p:nvSpPr>
          <p:cNvPr id="24" name="Oval 23">
            <a:extLst>
              <a:ext uri="{FF2B5EF4-FFF2-40B4-BE49-F238E27FC236}">
                <a16:creationId xmlns:a16="http://schemas.microsoft.com/office/drawing/2014/main" id="{E0D81D70-06EE-C2AA-4813-40E41644768C}"/>
              </a:ext>
            </a:extLst>
          </p:cNvPr>
          <p:cNvSpPr/>
          <p:nvPr/>
        </p:nvSpPr>
        <p:spPr>
          <a:xfrm>
            <a:off x="4994805" y="2760939"/>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chemeClr val="accent1"/>
              </a:solidFill>
            </a:endParaRPr>
          </a:p>
        </p:txBody>
      </p:sp>
      <p:sp>
        <p:nvSpPr>
          <p:cNvPr id="25" name="TextBox 24">
            <a:extLst>
              <a:ext uri="{FF2B5EF4-FFF2-40B4-BE49-F238E27FC236}">
                <a16:creationId xmlns:a16="http://schemas.microsoft.com/office/drawing/2014/main" id="{48FCB280-3159-49D3-B4D0-72E39A4D7689}"/>
              </a:ext>
            </a:extLst>
          </p:cNvPr>
          <p:cNvSpPr txBox="1"/>
          <p:nvPr/>
        </p:nvSpPr>
        <p:spPr>
          <a:xfrm>
            <a:off x="4766419" y="2198122"/>
            <a:ext cx="2097832" cy="276999"/>
          </a:xfrm>
          <a:prstGeom prst="rect">
            <a:avLst/>
          </a:prstGeom>
          <a:noFill/>
        </p:spPr>
        <p:txBody>
          <a:bodyPr wrap="square">
            <a:spAutoFit/>
          </a:bodyPr>
          <a:lstStyle/>
          <a:p>
            <a:pPr defTabSz="342900">
              <a:defRPr/>
            </a:pPr>
            <a:r>
              <a:rPr lang="ru-RU"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cs typeface="Trebuchet MS" charset="0"/>
              </a:rPr>
              <a:t>LESS</a:t>
            </a:r>
            <a:r>
              <a:rPr lang="en-US" sz="1200" b="1" dirty="0">
                <a:solidFill>
                  <a:schemeClr val="accent1"/>
                </a:solidFill>
                <a:effectLst>
                  <a:outerShdw blurRad="38100" dist="38100" dir="2700000" algn="tl">
                    <a:srgbClr val="000000">
                      <a:alpha val="43137"/>
                    </a:srgbClr>
                  </a:outerShdw>
                </a:effectLst>
                <a:latin typeface="Source Sans Pro" panose="020B0503030403020204" pitchFamily="34" charset="0"/>
                <a:ea typeface="Source Sans Pro" panose="020B0503030403020204" pitchFamily="34" charset="0"/>
                <a:cs typeface="Trebuchet MS" charset="0"/>
              </a:rPr>
              <a:t> COMMONLY USED</a:t>
            </a:r>
            <a:endParaRPr lang="en-US" sz="1200" dirty="0">
              <a:solidFill>
                <a:schemeClr val="accent1"/>
              </a:solidFill>
              <a:latin typeface="Source Sans Pro" panose="020B0503030403020204" pitchFamily="34" charset="0"/>
              <a:ea typeface="Source Sans Pro" panose="020B0503030403020204" pitchFamily="34" charset="0"/>
            </a:endParaRPr>
          </a:p>
        </p:txBody>
      </p:sp>
      <p:sp>
        <p:nvSpPr>
          <p:cNvPr id="26" name="Rectangle 25">
            <a:extLst>
              <a:ext uri="{FF2B5EF4-FFF2-40B4-BE49-F238E27FC236}">
                <a16:creationId xmlns:a16="http://schemas.microsoft.com/office/drawing/2014/main" id="{018A58D5-6398-A6EC-D3C2-98156ABED050}"/>
              </a:ext>
            </a:extLst>
          </p:cNvPr>
          <p:cNvSpPr/>
          <p:nvPr/>
        </p:nvSpPr>
        <p:spPr>
          <a:xfrm>
            <a:off x="1042064" y="4163386"/>
            <a:ext cx="2516509" cy="370894"/>
          </a:xfrm>
          <a:prstGeom prst="rect">
            <a:avLst/>
          </a:prstGeom>
          <a:solidFill>
            <a:srgbClr val="ECED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27" name="TextBox 26">
            <a:extLst>
              <a:ext uri="{FF2B5EF4-FFF2-40B4-BE49-F238E27FC236}">
                <a16:creationId xmlns:a16="http://schemas.microsoft.com/office/drawing/2014/main" id="{43168127-975B-5DF4-C233-B3ACC8228247}"/>
              </a:ext>
            </a:extLst>
          </p:cNvPr>
          <p:cNvSpPr txBox="1"/>
          <p:nvPr/>
        </p:nvSpPr>
        <p:spPr>
          <a:xfrm>
            <a:off x="1424069" y="4221044"/>
            <a:ext cx="2035938" cy="246221"/>
          </a:xfrm>
          <a:prstGeom prst="rect">
            <a:avLst/>
          </a:prstGeom>
          <a:noFill/>
        </p:spPr>
        <p:txBody>
          <a:bodyPr wrap="square" rtlCol="0">
            <a:spAutoFit/>
          </a:bodyPr>
          <a:lstStyle/>
          <a:p>
            <a:r>
              <a:rPr lang="en-US" sz="1000" dirty="0">
                <a:solidFill>
                  <a:schemeClr val="accent1"/>
                </a:solidFill>
                <a:latin typeface="Source Sans Pro" panose="020B0503030403020204" pitchFamily="34" charset="0"/>
                <a:ea typeface="Source Sans Pro" panose="020B0503030403020204" pitchFamily="34" charset="0"/>
              </a:rPr>
              <a:t>Data mesh</a:t>
            </a:r>
          </a:p>
        </p:txBody>
      </p:sp>
      <p:sp>
        <p:nvSpPr>
          <p:cNvPr id="28" name="Oval 27">
            <a:extLst>
              <a:ext uri="{FF2B5EF4-FFF2-40B4-BE49-F238E27FC236}">
                <a16:creationId xmlns:a16="http://schemas.microsoft.com/office/drawing/2014/main" id="{85BE6D25-8458-A1D7-C4C0-B593B58D94D8}"/>
              </a:ext>
            </a:extLst>
          </p:cNvPr>
          <p:cNvSpPr/>
          <p:nvPr/>
        </p:nvSpPr>
        <p:spPr>
          <a:xfrm>
            <a:off x="1231188" y="4287747"/>
            <a:ext cx="112816" cy="112816"/>
          </a:xfrm>
          <a:prstGeom prst="ellipse">
            <a:avLst/>
          </a:prstGeom>
          <a:solidFill>
            <a:srgbClr val="2F32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solidFill>
                <a:srgbClr val="31303F"/>
              </a:solidFill>
            </a:endParaRPr>
          </a:p>
        </p:txBody>
      </p:sp>
    </p:spTree>
    <p:extLst>
      <p:ext uri="{BB962C8B-B14F-4D97-AF65-F5344CB8AC3E}">
        <p14:creationId xmlns:p14="http://schemas.microsoft.com/office/powerpoint/2010/main" val="393480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computer keyboard&#10;&#10;Description automatically generated">
            <a:extLst>
              <a:ext uri="{FF2B5EF4-FFF2-40B4-BE49-F238E27FC236}">
                <a16:creationId xmlns:a16="http://schemas.microsoft.com/office/drawing/2014/main" id="{FBC5FF73-B5B7-4FC3-83AE-C948DFA0CF1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837" y="0"/>
            <a:ext cx="9141768" cy="5143500"/>
          </a:xfrm>
          <a:prstGeom prst="rect">
            <a:avLst/>
          </a:prstGeom>
        </p:spPr>
      </p:pic>
      <p:sp>
        <p:nvSpPr>
          <p:cNvPr id="10" name="Rectangle 9">
            <a:extLst>
              <a:ext uri="{FF2B5EF4-FFF2-40B4-BE49-F238E27FC236}">
                <a16:creationId xmlns:a16="http://schemas.microsoft.com/office/drawing/2014/main" id="{75AC51C6-508C-45B2-8998-06BA876E487C}"/>
              </a:ext>
            </a:extLst>
          </p:cNvPr>
          <p:cNvSpPr/>
          <p:nvPr/>
        </p:nvSpPr>
        <p:spPr>
          <a:xfrm>
            <a:off x="673561" y="896976"/>
            <a:ext cx="4472781" cy="6768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835819" y="729007"/>
            <a:ext cx="447278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59999" y="789103"/>
            <a:ext cx="4086343"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ARCHITECTURAL PATTERNS</a:t>
            </a:r>
            <a:endParaRPr lang="en-BY" sz="3600" b="1" cap="all" spc="75" baseline="10000" dirty="0">
              <a:solidFill>
                <a:schemeClr val="bg1"/>
              </a:solidFill>
              <a:latin typeface="Oswald" panose="02000503000000000000" pitchFamily="2" charset="0"/>
            </a:endParaRPr>
          </a:p>
        </p:txBody>
      </p:sp>
      <p:sp>
        <p:nvSpPr>
          <p:cNvPr id="26" name="Rectangle 25">
            <a:extLst>
              <a:ext uri="{FF2B5EF4-FFF2-40B4-BE49-F238E27FC236}">
                <a16:creationId xmlns:a16="http://schemas.microsoft.com/office/drawing/2014/main" id="{99EC15B4-A5F9-8C44-9E3C-DF7EA74EB7EC}"/>
              </a:ext>
            </a:extLst>
          </p:cNvPr>
          <p:cNvSpPr/>
          <p:nvPr/>
        </p:nvSpPr>
        <p:spPr>
          <a:xfrm>
            <a:off x="906304" y="2194994"/>
            <a:ext cx="3572932" cy="1791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sp>
        <p:nvSpPr>
          <p:cNvPr id="27" name="TextBox 26">
            <a:extLst>
              <a:ext uri="{FF2B5EF4-FFF2-40B4-BE49-F238E27FC236}">
                <a16:creationId xmlns:a16="http://schemas.microsoft.com/office/drawing/2014/main" id="{4262EFE7-6394-C940-80F1-206F22BC4442}"/>
              </a:ext>
            </a:extLst>
          </p:cNvPr>
          <p:cNvSpPr txBox="1"/>
          <p:nvPr/>
        </p:nvSpPr>
        <p:spPr>
          <a:xfrm>
            <a:off x="906303" y="2491977"/>
            <a:ext cx="3758463" cy="1061829"/>
          </a:xfrm>
          <a:prstGeom prst="rect">
            <a:avLst/>
          </a:prstGeom>
          <a:noFill/>
        </p:spPr>
        <p:txBody>
          <a:bodyPr wrap="square" rtlCol="0">
            <a:spAutoFit/>
          </a:bodyPr>
          <a:lstStyle/>
          <a:p>
            <a:pPr lvl="1">
              <a:spcAft>
                <a:spcPts val="600"/>
              </a:spcAft>
            </a:pPr>
            <a:r>
              <a:rPr lang="en-US" sz="1200" b="1" cap="all" spc="75" dirty="0">
                <a:latin typeface="Source Sans Pro" panose="020B0503030403020204" pitchFamily="34" charset="0"/>
              </a:rPr>
              <a:t>	PERFORMANCE AND SCALABILITY</a:t>
            </a:r>
          </a:p>
          <a:p>
            <a:pPr lvl="1">
              <a:spcAft>
                <a:spcPts val="600"/>
              </a:spcAft>
            </a:pPr>
            <a:r>
              <a:rPr lang="en-US" sz="1200" b="1" cap="all" spc="75" dirty="0">
                <a:latin typeface="Source Sans Pro" panose="020B0503030403020204" pitchFamily="34" charset="0"/>
              </a:rPr>
              <a:t>	INTEGRATION PATTERNS</a:t>
            </a:r>
          </a:p>
          <a:p>
            <a:pPr lvl="1">
              <a:spcAft>
                <a:spcPts val="600"/>
              </a:spcAft>
            </a:pPr>
            <a:r>
              <a:rPr lang="en-US" sz="1200" b="1" cap="all" spc="75" dirty="0">
                <a:latin typeface="Source Sans Pro" panose="020B0503030403020204" pitchFamily="34" charset="0"/>
              </a:rPr>
              <a:t>	FAULT TOLERANCE PATTERNS</a:t>
            </a:r>
          </a:p>
          <a:p>
            <a:pPr lvl="1">
              <a:spcAft>
                <a:spcPts val="600"/>
              </a:spcAft>
            </a:pPr>
            <a:r>
              <a:rPr lang="en-US" sz="1200" b="1" cap="all" spc="75" dirty="0">
                <a:latin typeface="Source Sans Pro" panose="020B0503030403020204" pitchFamily="34" charset="0"/>
              </a:rPr>
              <a:t>	SECURITY PATTERNS</a:t>
            </a:r>
          </a:p>
        </p:txBody>
      </p:sp>
    </p:spTree>
    <p:extLst>
      <p:ext uri="{BB962C8B-B14F-4D97-AF65-F5344CB8AC3E}">
        <p14:creationId xmlns:p14="http://schemas.microsoft.com/office/powerpoint/2010/main" val="3919387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E7CC-44A6-488C-9A46-9D278FE3DA4D}"/>
              </a:ext>
            </a:extLst>
          </p:cNvPr>
          <p:cNvPicPr>
            <a:picLocks noChangeAspect="1"/>
          </p:cNvPicPr>
          <p:nvPr/>
        </p:nvPicPr>
        <p:blipFill>
          <a:blip r:embed="rId3"/>
          <a:stretch>
            <a:fillRect/>
          </a:stretch>
        </p:blipFill>
        <p:spPr>
          <a:xfrm>
            <a:off x="-15240" y="-1"/>
            <a:ext cx="9159240" cy="5153599"/>
          </a:xfrm>
          <a:prstGeom prst="rect">
            <a:avLst/>
          </a:prstGeom>
        </p:spPr>
      </p:pic>
      <p:pic>
        <p:nvPicPr>
          <p:cNvPr id="10" name="Picture 9" descr="A close up of a door&#10;&#10;Description automatically generated">
            <a:extLst>
              <a:ext uri="{FF2B5EF4-FFF2-40B4-BE49-F238E27FC236}">
                <a16:creationId xmlns:a16="http://schemas.microsoft.com/office/drawing/2014/main" id="{FCF88B61-1483-F246-8082-24088C664995}"/>
              </a:ext>
            </a:extLst>
          </p:cNvPr>
          <p:cNvPicPr>
            <a:picLocks noChangeAspect="1"/>
          </p:cNvPicPr>
          <p:nvPr/>
        </p:nvPicPr>
        <p:blipFill>
          <a:blip r:embed="rId4"/>
          <a:stretch>
            <a:fillRect/>
          </a:stretch>
        </p:blipFill>
        <p:spPr>
          <a:xfrm>
            <a:off x="7977559" y="0"/>
            <a:ext cx="1165325" cy="5143500"/>
          </a:xfrm>
          <a:prstGeom prst="rect">
            <a:avLst/>
          </a:prstGeom>
        </p:spPr>
      </p:pic>
      <p:sp>
        <p:nvSpPr>
          <p:cNvPr id="8" name="Rectangle 7">
            <a:extLst>
              <a:ext uri="{FF2B5EF4-FFF2-40B4-BE49-F238E27FC236}">
                <a16:creationId xmlns:a16="http://schemas.microsoft.com/office/drawing/2014/main" id="{55345371-B2CA-4352-9CEC-0FD72631E347}"/>
              </a:ext>
            </a:extLst>
          </p:cNvPr>
          <p:cNvSpPr/>
          <p:nvPr/>
        </p:nvSpPr>
        <p:spPr>
          <a:xfrm>
            <a:off x="4242818" y="2069864"/>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b="1"/>
          </a:p>
        </p:txBody>
      </p:sp>
      <p:pic>
        <p:nvPicPr>
          <p:cNvPr id="11" name="Picture 10" descr="A close up of a logo&#10;&#10;Description automatically generated">
            <a:extLst>
              <a:ext uri="{FF2B5EF4-FFF2-40B4-BE49-F238E27FC236}">
                <a16:creationId xmlns:a16="http://schemas.microsoft.com/office/drawing/2014/main" id="{7FDEC89C-49FA-4368-A806-5C5A1A604471}"/>
              </a:ext>
            </a:extLst>
          </p:cNvPr>
          <p:cNvPicPr>
            <a:picLocks noChangeAspect="1"/>
          </p:cNvPicPr>
          <p:nvPr/>
        </p:nvPicPr>
        <p:blipFill>
          <a:blip r:embed="rId5"/>
          <a:stretch>
            <a:fillRect/>
          </a:stretch>
        </p:blipFill>
        <p:spPr>
          <a:xfrm>
            <a:off x="6464520" y="2236027"/>
            <a:ext cx="200025" cy="381000"/>
          </a:xfrm>
          <a:prstGeom prst="rect">
            <a:avLst/>
          </a:prstGeom>
        </p:spPr>
      </p:pic>
      <p:sp>
        <p:nvSpPr>
          <p:cNvPr id="12" name="TextBox 11">
            <a:extLst>
              <a:ext uri="{FF2B5EF4-FFF2-40B4-BE49-F238E27FC236}">
                <a16:creationId xmlns:a16="http://schemas.microsoft.com/office/drawing/2014/main" id="{F23CA63A-0889-4C20-97DD-2302EEECCB08}"/>
              </a:ext>
            </a:extLst>
          </p:cNvPr>
          <p:cNvSpPr txBox="1"/>
          <p:nvPr/>
        </p:nvSpPr>
        <p:spPr>
          <a:xfrm>
            <a:off x="4455373" y="2288028"/>
            <a:ext cx="1665057" cy="248209"/>
          </a:xfrm>
          <a:prstGeom prst="rect">
            <a:avLst/>
          </a:prstGeom>
          <a:noFill/>
        </p:spPr>
        <p:txBody>
          <a:bodyPr wrap="square" rtlCol="0">
            <a:spAutoFit/>
          </a:bodyPr>
          <a:lstStyle/>
          <a:p>
            <a:r>
              <a:rPr lang="en-US" sz="1013" b="1" dirty="0">
                <a:solidFill>
                  <a:srgbClr val="2F323E"/>
                </a:solidFill>
                <a:latin typeface="Source Sans Pro" panose="020B0503030403020204" pitchFamily="34" charset="0"/>
                <a:ea typeface="Source Sans Pro" panose="020B0503030403020204" pitchFamily="34" charset="0"/>
              </a:rPr>
              <a:t>CQRS</a:t>
            </a:r>
          </a:p>
        </p:txBody>
      </p:sp>
      <p:sp>
        <p:nvSpPr>
          <p:cNvPr id="14" name="Rectangle 13">
            <a:extLst>
              <a:ext uri="{FF2B5EF4-FFF2-40B4-BE49-F238E27FC236}">
                <a16:creationId xmlns:a16="http://schemas.microsoft.com/office/drawing/2014/main" id="{5DCED6D4-10A4-42CE-9718-219FBB4F3794}"/>
              </a:ext>
            </a:extLst>
          </p:cNvPr>
          <p:cNvSpPr/>
          <p:nvPr/>
        </p:nvSpPr>
        <p:spPr>
          <a:xfrm>
            <a:off x="4242818" y="2919169"/>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pic>
        <p:nvPicPr>
          <p:cNvPr id="15" name="Picture 14" descr="A close up of a logo&#10;&#10;Description automatically generated">
            <a:extLst>
              <a:ext uri="{FF2B5EF4-FFF2-40B4-BE49-F238E27FC236}">
                <a16:creationId xmlns:a16="http://schemas.microsoft.com/office/drawing/2014/main" id="{E9CC7874-EFC4-4E59-965C-FAE99CCEC19A}"/>
              </a:ext>
            </a:extLst>
          </p:cNvPr>
          <p:cNvPicPr>
            <a:picLocks noChangeAspect="1"/>
          </p:cNvPicPr>
          <p:nvPr/>
        </p:nvPicPr>
        <p:blipFill>
          <a:blip r:embed="rId5"/>
          <a:stretch>
            <a:fillRect/>
          </a:stretch>
        </p:blipFill>
        <p:spPr>
          <a:xfrm>
            <a:off x="6464520" y="3085333"/>
            <a:ext cx="200025" cy="381000"/>
          </a:xfrm>
          <a:prstGeom prst="rect">
            <a:avLst/>
          </a:prstGeom>
        </p:spPr>
      </p:pic>
      <p:sp>
        <p:nvSpPr>
          <p:cNvPr id="16" name="TextBox 15">
            <a:extLst>
              <a:ext uri="{FF2B5EF4-FFF2-40B4-BE49-F238E27FC236}">
                <a16:creationId xmlns:a16="http://schemas.microsoft.com/office/drawing/2014/main" id="{98416C8A-9676-4450-A489-96A0F5E5FBA2}"/>
              </a:ext>
            </a:extLst>
          </p:cNvPr>
          <p:cNvSpPr txBox="1"/>
          <p:nvPr/>
        </p:nvSpPr>
        <p:spPr>
          <a:xfrm>
            <a:off x="4455372" y="3137333"/>
            <a:ext cx="1885994" cy="248209"/>
          </a:xfrm>
          <a:prstGeom prst="rect">
            <a:avLst/>
          </a:prstGeom>
          <a:noFill/>
        </p:spPr>
        <p:txBody>
          <a:bodyPr wrap="square" rtlCol="0">
            <a:spAutoFit/>
          </a:bodyPr>
          <a:lstStyle/>
          <a:p>
            <a:r>
              <a:rPr lang="en-US" sz="1013" b="1" dirty="0">
                <a:solidFill>
                  <a:srgbClr val="2F323E"/>
                </a:solidFill>
                <a:latin typeface="Source Sans Pro" panose="020B0503030403020204" pitchFamily="34" charset="0"/>
                <a:ea typeface="Source Sans Pro" panose="020B0503030403020204" pitchFamily="34" charset="0"/>
              </a:rPr>
              <a:t>Event Sourcing</a:t>
            </a:r>
          </a:p>
        </p:txBody>
      </p:sp>
      <p:sp>
        <p:nvSpPr>
          <p:cNvPr id="17" name="Rectangle 16">
            <a:extLst>
              <a:ext uri="{FF2B5EF4-FFF2-40B4-BE49-F238E27FC236}">
                <a16:creationId xmlns:a16="http://schemas.microsoft.com/office/drawing/2014/main" id="{6C68A7FE-5EE8-4715-861F-E046AA401D6C}"/>
              </a:ext>
            </a:extLst>
          </p:cNvPr>
          <p:cNvSpPr/>
          <p:nvPr/>
        </p:nvSpPr>
        <p:spPr>
          <a:xfrm>
            <a:off x="4242818" y="3762217"/>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pic>
        <p:nvPicPr>
          <p:cNvPr id="18" name="Picture 17" descr="A close up of a logo&#10;&#10;Description automatically generated">
            <a:extLst>
              <a:ext uri="{FF2B5EF4-FFF2-40B4-BE49-F238E27FC236}">
                <a16:creationId xmlns:a16="http://schemas.microsoft.com/office/drawing/2014/main" id="{6054DC31-18D3-4183-BAF2-EC0E6B9BB82D}"/>
              </a:ext>
            </a:extLst>
          </p:cNvPr>
          <p:cNvPicPr>
            <a:picLocks noChangeAspect="1"/>
          </p:cNvPicPr>
          <p:nvPr/>
        </p:nvPicPr>
        <p:blipFill>
          <a:blip r:embed="rId5"/>
          <a:stretch>
            <a:fillRect/>
          </a:stretch>
        </p:blipFill>
        <p:spPr>
          <a:xfrm>
            <a:off x="6464520" y="3928381"/>
            <a:ext cx="200025" cy="381000"/>
          </a:xfrm>
          <a:prstGeom prst="rect">
            <a:avLst/>
          </a:prstGeom>
        </p:spPr>
      </p:pic>
      <p:sp>
        <p:nvSpPr>
          <p:cNvPr id="19" name="TextBox 18">
            <a:extLst>
              <a:ext uri="{FF2B5EF4-FFF2-40B4-BE49-F238E27FC236}">
                <a16:creationId xmlns:a16="http://schemas.microsoft.com/office/drawing/2014/main" id="{683EB541-9E90-4382-B994-1264BC57FDDF}"/>
              </a:ext>
            </a:extLst>
          </p:cNvPr>
          <p:cNvSpPr txBox="1"/>
          <p:nvPr/>
        </p:nvSpPr>
        <p:spPr>
          <a:xfrm>
            <a:off x="4455372" y="3980381"/>
            <a:ext cx="1885994" cy="248209"/>
          </a:xfrm>
          <a:prstGeom prst="rect">
            <a:avLst/>
          </a:prstGeom>
          <a:noFill/>
        </p:spPr>
        <p:txBody>
          <a:bodyPr wrap="square" rtlCol="0">
            <a:spAutoFit/>
          </a:bodyPr>
          <a:lstStyle/>
          <a:p>
            <a:r>
              <a:rPr lang="en-US" sz="1013" b="1" dirty="0" err="1">
                <a:solidFill>
                  <a:srgbClr val="2F323E"/>
                </a:solidFill>
                <a:latin typeface="Source Sans Pro" panose="020B0503030403020204" pitchFamily="34" charset="0"/>
                <a:ea typeface="Source Sans Pro" panose="020B0503030403020204" pitchFamily="34" charset="0"/>
              </a:rPr>
              <a:t>Sharding</a:t>
            </a:r>
            <a:endParaRPr lang="en-US" sz="1013" b="1" dirty="0">
              <a:solidFill>
                <a:srgbClr val="2F323E"/>
              </a:solidFill>
              <a:latin typeface="Source Sans Pro" panose="020B0503030403020204" pitchFamily="34" charset="0"/>
              <a:ea typeface="Source Sans Pro" panose="020B0503030403020204" pitchFamily="34" charset="0"/>
            </a:endParaRPr>
          </a:p>
        </p:txBody>
      </p:sp>
      <p:pic>
        <p:nvPicPr>
          <p:cNvPr id="20" name="Picture 19" descr="A picture containing drawing&#10;&#10;Description automatically generated">
            <a:extLst>
              <a:ext uri="{FF2B5EF4-FFF2-40B4-BE49-F238E27FC236}">
                <a16:creationId xmlns:a16="http://schemas.microsoft.com/office/drawing/2014/main" id="{69EE75BE-D935-4415-9D89-277C89F3D7DF}"/>
              </a:ext>
            </a:extLst>
          </p:cNvPr>
          <p:cNvPicPr>
            <a:picLocks noChangeAspect="1"/>
          </p:cNvPicPr>
          <p:nvPr/>
        </p:nvPicPr>
        <p:blipFill>
          <a:blip r:embed="rId6"/>
          <a:stretch>
            <a:fillRect/>
          </a:stretch>
        </p:blipFill>
        <p:spPr>
          <a:xfrm>
            <a:off x="683420" y="893431"/>
            <a:ext cx="5339694" cy="676884"/>
          </a:xfrm>
          <a:prstGeom prst="rect">
            <a:avLst/>
          </a:prstGeom>
        </p:spPr>
      </p:pic>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7"/>
          <a:stretch>
            <a:fillRect/>
          </a:stretch>
        </p:blipFill>
        <p:spPr>
          <a:xfrm>
            <a:off x="835820" y="729007"/>
            <a:ext cx="5339694"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7783" y="798703"/>
            <a:ext cx="4968704"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PERFORMANCE AND SCALABILITY</a:t>
            </a:r>
          </a:p>
        </p:txBody>
      </p:sp>
    </p:spTree>
    <p:extLst>
      <p:ext uri="{BB962C8B-B14F-4D97-AF65-F5344CB8AC3E}">
        <p14:creationId xmlns:p14="http://schemas.microsoft.com/office/powerpoint/2010/main" val="1712757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1609345"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1625668"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952388"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CQRS</a:t>
            </a:r>
          </a:p>
        </p:txBody>
      </p:sp>
      <p:sp>
        <p:nvSpPr>
          <p:cNvPr id="8" name="Content Placeholder 2">
            <a:extLst>
              <a:ext uri="{FF2B5EF4-FFF2-40B4-BE49-F238E27FC236}">
                <a16:creationId xmlns:a16="http://schemas.microsoft.com/office/drawing/2014/main" id="{808BF5EF-DABB-4F50-9B75-02E758B935CF}"/>
              </a:ext>
            </a:extLst>
          </p:cNvPr>
          <p:cNvSpPr txBox="1">
            <a:spLocks/>
          </p:cNvSpPr>
          <p:nvPr/>
        </p:nvSpPr>
        <p:spPr>
          <a:xfrm>
            <a:off x="636125" y="1820546"/>
            <a:ext cx="4863722" cy="2927498"/>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 traditional architectures, the same data model is used to query and update a database. This approach has number of disadvantages: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 mismatch between the read and write representations of the data</a:t>
            </a:r>
            <a:endParaRPr lang="en-US" sz="1100" dirty="0">
              <a:solidFill>
                <a:schemeClr val="accent1"/>
              </a:solidFill>
              <a:latin typeface="Source Sans Pro" panose="020B0503030403020204" pitchFamily="34" charset="0"/>
              <a:ea typeface="Source Sans Pro" panose="020B0503030403020204" pitchFamily="34" charset="0"/>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Data contention can occur when operations are performed in parallel on the same set of data</a:t>
            </a: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Can be a negative effect on performance</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Managing</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security and permissions can be more complex</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Split read and write workloads because they are often asymmetrical, with very different performance and scale requirements</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lang="en-US" sz="1100" dirty="0">
                <a:solidFill>
                  <a:schemeClr val="accent1"/>
                </a:solidFill>
                <a:latin typeface="Source Sans Pro" panose="020B0503030403020204" pitchFamily="34" charset="0"/>
                <a:ea typeface="Source Sans Pro" panose="020B0503030403020204" pitchFamily="34" charset="0"/>
              </a:rPr>
              <a:t>Separate</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reads and writes into different models, using </a:t>
            </a: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commands</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to update data, and </a:t>
            </a: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queries</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to read data.</a:t>
            </a:r>
          </a:p>
        </p:txBody>
      </p:sp>
      <p:sp>
        <p:nvSpPr>
          <p:cNvPr id="3" name="Rectangle 2">
            <a:extLst>
              <a:ext uri="{FF2B5EF4-FFF2-40B4-BE49-F238E27FC236}">
                <a16:creationId xmlns:a16="http://schemas.microsoft.com/office/drawing/2014/main" id="{FDACBEF2-9453-E677-D92B-184F30E39ADD}"/>
              </a:ext>
            </a:extLst>
          </p:cNvPr>
          <p:cNvSpPr/>
          <p:nvPr/>
        </p:nvSpPr>
        <p:spPr>
          <a:xfrm>
            <a:off x="6329437" y="2114550"/>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dirty="0"/>
              <a:t>Read model</a:t>
            </a:r>
          </a:p>
        </p:txBody>
      </p:sp>
      <p:sp>
        <p:nvSpPr>
          <p:cNvPr id="4" name="Can 3">
            <a:extLst>
              <a:ext uri="{FF2B5EF4-FFF2-40B4-BE49-F238E27FC236}">
                <a16:creationId xmlns:a16="http://schemas.microsoft.com/office/drawing/2014/main" id="{0F0A8730-ED94-216B-5D7A-560BAD9A25CE}"/>
              </a:ext>
            </a:extLst>
          </p:cNvPr>
          <p:cNvSpPr/>
          <p:nvPr/>
        </p:nvSpPr>
        <p:spPr>
          <a:xfrm>
            <a:off x="7471371" y="2114550"/>
            <a:ext cx="914400" cy="96482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dirty="0"/>
              <a:t>Read storage</a:t>
            </a:r>
          </a:p>
        </p:txBody>
      </p:sp>
      <p:sp>
        <p:nvSpPr>
          <p:cNvPr id="5" name="Rectangle 4">
            <a:extLst>
              <a:ext uri="{FF2B5EF4-FFF2-40B4-BE49-F238E27FC236}">
                <a16:creationId xmlns:a16="http://schemas.microsoft.com/office/drawing/2014/main" id="{E7390E3F-255F-64E0-2453-A5E2E090B3B5}"/>
              </a:ext>
            </a:extLst>
          </p:cNvPr>
          <p:cNvSpPr/>
          <p:nvPr/>
        </p:nvSpPr>
        <p:spPr>
          <a:xfrm>
            <a:off x="6329437" y="3309097"/>
            <a:ext cx="914400" cy="9144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dirty="0"/>
              <a:t>Write model</a:t>
            </a:r>
          </a:p>
        </p:txBody>
      </p:sp>
      <p:sp>
        <p:nvSpPr>
          <p:cNvPr id="6" name="Can 5">
            <a:extLst>
              <a:ext uri="{FF2B5EF4-FFF2-40B4-BE49-F238E27FC236}">
                <a16:creationId xmlns:a16="http://schemas.microsoft.com/office/drawing/2014/main" id="{8796F2E0-794C-F7AD-669D-57B208543456}"/>
              </a:ext>
            </a:extLst>
          </p:cNvPr>
          <p:cNvSpPr/>
          <p:nvPr/>
        </p:nvSpPr>
        <p:spPr>
          <a:xfrm>
            <a:off x="7471371" y="3309097"/>
            <a:ext cx="914400" cy="964826"/>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dirty="0"/>
              <a:t>Write storage</a:t>
            </a:r>
          </a:p>
        </p:txBody>
      </p:sp>
      <p:cxnSp>
        <p:nvCxnSpPr>
          <p:cNvPr id="10" name="Straight Connector 9">
            <a:extLst>
              <a:ext uri="{FF2B5EF4-FFF2-40B4-BE49-F238E27FC236}">
                <a16:creationId xmlns:a16="http://schemas.microsoft.com/office/drawing/2014/main" id="{23FACF9B-FB3F-415A-2B75-A05AF8640FB0}"/>
              </a:ext>
            </a:extLst>
          </p:cNvPr>
          <p:cNvCxnSpPr/>
          <p:nvPr/>
        </p:nvCxnSpPr>
        <p:spPr>
          <a:xfrm>
            <a:off x="5950323" y="3179046"/>
            <a:ext cx="2817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174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pic>
        <p:nvPicPr>
          <p:cNvPr id="6" name="Picture 5" descr="Diagram&#10;&#10;Description automatically generated">
            <a:extLst>
              <a:ext uri="{FF2B5EF4-FFF2-40B4-BE49-F238E27FC236}">
                <a16:creationId xmlns:a16="http://schemas.microsoft.com/office/drawing/2014/main" id="{A8D109C6-65EA-4833-B0CF-9110B1F87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5846" y="729007"/>
            <a:ext cx="4216477" cy="4067964"/>
          </a:xfrm>
          <a:prstGeom prst="rect">
            <a:avLst/>
          </a:prstGeom>
        </p:spPr>
      </p:pic>
      <p:sp>
        <p:nvSpPr>
          <p:cNvPr id="2" name="Rectangle 1">
            <a:extLst>
              <a:ext uri="{FF2B5EF4-FFF2-40B4-BE49-F238E27FC236}">
                <a16:creationId xmlns:a16="http://schemas.microsoft.com/office/drawing/2014/main" id="{5625175A-D51A-5F96-49A2-D1A082BCB0BC}"/>
              </a:ext>
            </a:extLst>
          </p:cNvPr>
          <p:cNvSpPr/>
          <p:nvPr/>
        </p:nvSpPr>
        <p:spPr>
          <a:xfrm>
            <a:off x="545977" y="908958"/>
            <a:ext cx="1609345"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 name="Picture 2" descr="A close up of a logo&#10;&#10;Description automatically generated">
            <a:extLst>
              <a:ext uri="{FF2B5EF4-FFF2-40B4-BE49-F238E27FC236}">
                <a16:creationId xmlns:a16="http://schemas.microsoft.com/office/drawing/2014/main" id="{D464875E-89F7-F4F3-D574-66FFEA5CEEC9}"/>
              </a:ext>
            </a:extLst>
          </p:cNvPr>
          <p:cNvPicPr>
            <a:picLocks noChangeAspect="1"/>
          </p:cNvPicPr>
          <p:nvPr/>
        </p:nvPicPr>
        <p:blipFill>
          <a:blip r:embed="rId5"/>
          <a:stretch>
            <a:fillRect/>
          </a:stretch>
        </p:blipFill>
        <p:spPr>
          <a:xfrm>
            <a:off x="711133" y="729007"/>
            <a:ext cx="1625668" cy="696083"/>
          </a:xfrm>
          <a:prstGeom prst="rect">
            <a:avLst/>
          </a:prstGeom>
        </p:spPr>
      </p:pic>
      <p:sp>
        <p:nvSpPr>
          <p:cNvPr id="4" name="TextBox 3">
            <a:extLst>
              <a:ext uri="{FF2B5EF4-FFF2-40B4-BE49-F238E27FC236}">
                <a16:creationId xmlns:a16="http://schemas.microsoft.com/office/drawing/2014/main" id="{7808258E-390D-5245-33FA-F40C4D1964FD}"/>
              </a:ext>
            </a:extLst>
          </p:cNvPr>
          <p:cNvSpPr txBox="1"/>
          <p:nvPr/>
        </p:nvSpPr>
        <p:spPr>
          <a:xfrm>
            <a:off x="1042065" y="798703"/>
            <a:ext cx="952388"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CQRS</a:t>
            </a:r>
          </a:p>
        </p:txBody>
      </p:sp>
      <p:sp>
        <p:nvSpPr>
          <p:cNvPr id="5" name="TextBox 4">
            <a:extLst>
              <a:ext uri="{FF2B5EF4-FFF2-40B4-BE49-F238E27FC236}">
                <a16:creationId xmlns:a16="http://schemas.microsoft.com/office/drawing/2014/main" id="{2CA7D190-E1A4-D0A0-8A16-F326B7872005}"/>
              </a:ext>
            </a:extLst>
          </p:cNvPr>
          <p:cNvSpPr txBox="1"/>
          <p:nvPr/>
        </p:nvSpPr>
        <p:spPr>
          <a:xfrm>
            <a:off x="621506" y="2221706"/>
            <a:ext cx="2793207" cy="1954381"/>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Source Sans Pro" panose="020B0503030403020204" pitchFamily="34" charset="0"/>
                <a:ea typeface="Source Sans Pro" panose="020B0503030403020204" pitchFamily="34" charset="0"/>
              </a:rPr>
              <a:t>Commands should be task-based, rather than data centric. ("Book hotel room", not "set </a:t>
            </a:r>
            <a:r>
              <a:rPr lang="en-US" sz="1100" dirty="0" err="1">
                <a:latin typeface="Source Sans Pro" panose="020B0503030403020204" pitchFamily="34" charset="0"/>
                <a:ea typeface="Source Sans Pro" panose="020B0503030403020204" pitchFamily="34" charset="0"/>
              </a:rPr>
              <a:t>ReservationStatus</a:t>
            </a:r>
            <a:r>
              <a:rPr lang="en-US" sz="1100" dirty="0">
                <a:latin typeface="Source Sans Pro" panose="020B0503030403020204" pitchFamily="34" charset="0"/>
                <a:ea typeface="Source Sans Pro" panose="020B0503030403020204" pitchFamily="34" charset="0"/>
              </a:rPr>
              <a:t> to Reserved")</a:t>
            </a:r>
          </a:p>
          <a:p>
            <a:pPr marL="171450" indent="-171450">
              <a:buFont typeface="Arial" panose="020B0604020202020204" pitchFamily="34" charset="0"/>
              <a:buChar char="•"/>
            </a:pPr>
            <a:endParaRPr lang="en-US" sz="1100" dirty="0">
              <a:latin typeface="Source Sans Pro" panose="020B0503030403020204" pitchFamily="34" charset="0"/>
              <a:ea typeface="Source Sans Pro" panose="020B0503030403020204" pitchFamily="34" charset="0"/>
            </a:endParaRPr>
          </a:p>
          <a:p>
            <a:pPr marL="171450" indent="-171450">
              <a:buFont typeface="Arial" panose="020B0604020202020204" pitchFamily="34" charset="0"/>
              <a:buChar char="•"/>
            </a:pPr>
            <a:r>
              <a:rPr lang="en-US" sz="1100" dirty="0">
                <a:latin typeface="Source Sans Pro" panose="020B0503030403020204" pitchFamily="34" charset="0"/>
                <a:ea typeface="Source Sans Pro" panose="020B0503030403020204" pitchFamily="34" charset="0"/>
              </a:rPr>
              <a:t>Commands may be placed on a queue for asynchronous processing, rather than being processed synchronously.</a:t>
            </a:r>
          </a:p>
          <a:p>
            <a:pPr marL="171450" indent="-171450">
              <a:buFont typeface="Arial" panose="020B0604020202020204" pitchFamily="34" charset="0"/>
              <a:buChar char="•"/>
            </a:pPr>
            <a:endParaRPr lang="en-US" sz="1100" dirty="0">
              <a:latin typeface="Source Sans Pro" panose="020B0503030403020204" pitchFamily="34" charset="0"/>
              <a:ea typeface="Source Sans Pro" panose="020B0503030403020204" pitchFamily="34" charset="0"/>
            </a:endParaRPr>
          </a:p>
          <a:p>
            <a:pPr marL="171450" indent="-171450">
              <a:buFont typeface="Arial" panose="020B0604020202020204" pitchFamily="34" charset="0"/>
              <a:buChar char="•"/>
            </a:pPr>
            <a:r>
              <a:rPr lang="en-US" sz="1100" dirty="0">
                <a:latin typeface="Source Sans Pro" panose="020B0503030403020204" pitchFamily="34" charset="0"/>
                <a:ea typeface="Source Sans Pro" panose="020B0503030403020204" pitchFamily="34" charset="0"/>
              </a:rPr>
              <a:t>Queries never modify the database. A query returns a DTO that does not encapsulate any domain knowledge.</a:t>
            </a:r>
          </a:p>
        </p:txBody>
      </p:sp>
    </p:spTree>
    <p:extLst>
      <p:ext uri="{BB962C8B-B14F-4D97-AF65-F5344CB8AC3E}">
        <p14:creationId xmlns:p14="http://schemas.microsoft.com/office/powerpoint/2010/main" val="283192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011785"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04233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Event sourcing</a:t>
            </a:r>
          </a:p>
        </p:txBody>
      </p:sp>
      <p:pic>
        <p:nvPicPr>
          <p:cNvPr id="8" name="Picture 7">
            <a:extLst>
              <a:ext uri="{FF2B5EF4-FFF2-40B4-BE49-F238E27FC236}">
                <a16:creationId xmlns:a16="http://schemas.microsoft.com/office/drawing/2014/main" id="{E2C9963E-B4F7-4EF1-A3C9-3A3D615A47DA}"/>
              </a:ext>
            </a:extLst>
          </p:cNvPr>
          <p:cNvPicPr>
            <a:picLocks noChangeAspect="1"/>
          </p:cNvPicPr>
          <p:nvPr/>
        </p:nvPicPr>
        <p:blipFill>
          <a:blip r:embed="rId5"/>
          <a:stretch>
            <a:fillRect/>
          </a:stretch>
        </p:blipFill>
        <p:spPr>
          <a:xfrm>
            <a:off x="3905325" y="1554088"/>
            <a:ext cx="5086814" cy="3271032"/>
          </a:xfrm>
          <a:prstGeom prst="rect">
            <a:avLst/>
          </a:prstGeom>
        </p:spPr>
      </p:pic>
      <p:sp>
        <p:nvSpPr>
          <p:cNvPr id="9" name="Rectangle 8">
            <a:extLst>
              <a:ext uri="{FF2B5EF4-FFF2-40B4-BE49-F238E27FC236}">
                <a16:creationId xmlns:a16="http://schemas.microsoft.com/office/drawing/2014/main" id="{E4AA376C-3108-4AB0-A65E-4D2CA73FA192}"/>
              </a:ext>
            </a:extLst>
          </p:cNvPr>
          <p:cNvSpPr/>
          <p:nvPr/>
        </p:nvSpPr>
        <p:spPr>
          <a:xfrm>
            <a:off x="448125" y="1920930"/>
            <a:ext cx="3207488" cy="2462213"/>
          </a:xfrm>
          <a:prstGeom prst="rect">
            <a:avLst/>
          </a:prstGeom>
        </p:spPr>
        <p:txBody>
          <a:bodyPr wrap="square">
            <a:spAutoFit/>
          </a:bodyPr>
          <a:lstStyle/>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Events are immutable</a:t>
            </a: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Events are simple objects that describe some action that occurred</a:t>
            </a: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Events have meaning for a domain expert</a:t>
            </a:r>
          </a:p>
          <a:p>
            <a:pPr marL="285750" indent="-285750" defTabSz="342900">
              <a:buClr>
                <a:schemeClr val="accent5"/>
              </a:buClr>
              <a:buFont typeface="Arial" panose="020B0604020202020204" pitchFamily="34" charset="0"/>
              <a:buChar char="•"/>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285750" indent="-285750" defTabSz="342900">
              <a:buClr>
                <a:schemeClr val="accent5"/>
              </a:buClr>
              <a:buFont typeface="Arial" panose="020B0604020202020204" pitchFamily="34" charset="0"/>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Can help prevent concurrent updates</a:t>
            </a: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285750" indent="-285750" defTabSz="342900">
              <a:buClr>
                <a:schemeClr val="accent5"/>
              </a:buClr>
              <a:buFont typeface="Arial" panose="020B0604020202020204" pitchFamily="34" charset="0"/>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Provides an audit trail that can be used to monitor actions taken against a data store</a:t>
            </a:r>
          </a:p>
          <a:p>
            <a:pPr marL="285750" marR="0" lvl="0" indent="-285750" algn="l" defTabSz="342900" rtl="0" eaLnBrk="1" fontAlgn="auto" latinLnBrk="0" hangingPunct="1">
              <a:spcBef>
                <a:spcPts val="0"/>
              </a:spcBef>
              <a:spcAft>
                <a:spcPts val="0"/>
              </a:spcAft>
              <a:buClr>
                <a:schemeClr val="accent5"/>
              </a:buClr>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285750" indent="-285750" defTabSz="342900">
              <a:buClr>
                <a:schemeClr val="accent5"/>
              </a:buClr>
              <a:buFont typeface="Arial" panose="020B0604020202020204" pitchFamily="34" charset="0"/>
              <a:buChar char="•"/>
              <a:defRPr/>
            </a:pPr>
            <a:r>
              <a:rPr lang="en-US" sz="1100" dirty="0">
                <a:solidFill>
                  <a:schemeClr val="accent1"/>
                </a:solidFill>
                <a:latin typeface="Source Sans Pro" panose="020B0503030403020204" pitchFamily="34" charset="0"/>
              </a:rPr>
              <a:t>Decoupling</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 of the tasks from the events provides flexibility and extensibility</a:t>
            </a:r>
          </a:p>
        </p:txBody>
      </p:sp>
    </p:spTree>
    <p:extLst>
      <p:ext uri="{BB962C8B-B14F-4D97-AF65-F5344CB8AC3E}">
        <p14:creationId xmlns:p14="http://schemas.microsoft.com/office/powerpoint/2010/main" val="284830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52002" cy="51480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216068"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23854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1625509"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SHARDING</a:t>
            </a:r>
          </a:p>
        </p:txBody>
      </p:sp>
      <p:sp>
        <p:nvSpPr>
          <p:cNvPr id="8" name="Content Placeholder 2">
            <a:extLst>
              <a:ext uri="{FF2B5EF4-FFF2-40B4-BE49-F238E27FC236}">
                <a16:creationId xmlns:a16="http://schemas.microsoft.com/office/drawing/2014/main" id="{C0759ED7-46EF-4775-B728-C15E1A1CFD7F}"/>
              </a:ext>
            </a:extLst>
          </p:cNvPr>
          <p:cNvSpPr txBox="1">
            <a:spLocks/>
          </p:cNvSpPr>
          <p:nvPr/>
        </p:nvSpPr>
        <p:spPr>
          <a:xfrm>
            <a:off x="1295374" y="2820027"/>
            <a:ext cx="3706009" cy="312217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
        <p:nvSpPr>
          <p:cNvPr id="3" name="Content Placeholder 2">
            <a:extLst>
              <a:ext uri="{FF2B5EF4-FFF2-40B4-BE49-F238E27FC236}">
                <a16:creationId xmlns:a16="http://schemas.microsoft.com/office/drawing/2014/main" id="{99C25E4F-8087-842C-3492-63EF966EFAAB}"/>
              </a:ext>
            </a:extLst>
          </p:cNvPr>
          <p:cNvSpPr txBox="1">
            <a:spLocks/>
          </p:cNvSpPr>
          <p:nvPr/>
        </p:nvSpPr>
        <p:spPr>
          <a:xfrm>
            <a:off x="636124" y="1820546"/>
            <a:ext cx="4365259" cy="3170840"/>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 data store hosted by a single server might be subject to the following limitations: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Storage space</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Computing resources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Network bandwidth</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rPr>
              <a:t>Geography</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Storing</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and accessing large volumes of data and be able to scale when required</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marL="0" indent="0">
              <a:spcBef>
                <a:spcPts val="0"/>
              </a:spcBef>
              <a:buNone/>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Divide the data store into horizontal partitions or shards. </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Each shard has the same schema, but holds its own distinct subset of the data</a:t>
            </a: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Implement</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 </a:t>
            </a:r>
            <a:r>
              <a:rPr kumimoji="0" lang="en-US" sz="1100" b="0" i="0" u="none" strike="noStrike" kern="1200" cap="none" spc="0" normalizeH="0" baseline="0" noProof="0" dirty="0" err="1">
                <a:ln>
                  <a:noFill/>
                </a:ln>
                <a:solidFill>
                  <a:schemeClr val="accent1"/>
                </a:solidFill>
                <a:effectLst/>
                <a:uLnTx/>
                <a:uFillTx/>
                <a:latin typeface="Source Sans Pro" panose="020B0503030403020204" pitchFamily="34" charset="0"/>
                <a:ea typeface="Source Sans Pro" panose="020B0503030403020204" pitchFamily="34" charset="0"/>
                <a:cs typeface="+mn-cs"/>
              </a:rPr>
              <a:t>sharding</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strategy with a shard key that supports the most commonly performed queries</a:t>
            </a:r>
          </a:p>
        </p:txBody>
      </p:sp>
      <p:sp>
        <p:nvSpPr>
          <p:cNvPr id="4" name="Can 3">
            <a:extLst>
              <a:ext uri="{FF2B5EF4-FFF2-40B4-BE49-F238E27FC236}">
                <a16:creationId xmlns:a16="http://schemas.microsoft.com/office/drawing/2014/main" id="{8B97CF94-FB2A-03A4-FD3A-887F89929570}"/>
              </a:ext>
            </a:extLst>
          </p:cNvPr>
          <p:cNvSpPr/>
          <p:nvPr/>
        </p:nvSpPr>
        <p:spPr>
          <a:xfrm>
            <a:off x="6008901" y="3859010"/>
            <a:ext cx="914400" cy="964826"/>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Shard 1</a:t>
            </a:r>
            <a:endParaRPr lang="en-UZ" dirty="0"/>
          </a:p>
        </p:txBody>
      </p:sp>
      <p:sp>
        <p:nvSpPr>
          <p:cNvPr id="5" name="Can 4">
            <a:extLst>
              <a:ext uri="{FF2B5EF4-FFF2-40B4-BE49-F238E27FC236}">
                <a16:creationId xmlns:a16="http://schemas.microsoft.com/office/drawing/2014/main" id="{C5F52FBA-2A84-F352-24F6-21B56543BAEB}"/>
              </a:ext>
            </a:extLst>
          </p:cNvPr>
          <p:cNvSpPr/>
          <p:nvPr/>
        </p:nvSpPr>
        <p:spPr>
          <a:xfrm>
            <a:off x="7492715" y="3859010"/>
            <a:ext cx="914400" cy="964826"/>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Z" dirty="0"/>
              <a:t>Shard N</a:t>
            </a:r>
          </a:p>
        </p:txBody>
      </p:sp>
      <p:sp>
        <p:nvSpPr>
          <p:cNvPr id="9" name="TextBox 8">
            <a:extLst>
              <a:ext uri="{FF2B5EF4-FFF2-40B4-BE49-F238E27FC236}">
                <a16:creationId xmlns:a16="http://schemas.microsoft.com/office/drawing/2014/main" id="{41964B9E-AEC6-CFDC-0A79-6A79CAAC6098}"/>
              </a:ext>
            </a:extLst>
          </p:cNvPr>
          <p:cNvSpPr txBox="1"/>
          <p:nvPr/>
        </p:nvSpPr>
        <p:spPr>
          <a:xfrm>
            <a:off x="7008269" y="4523754"/>
            <a:ext cx="314510" cy="300082"/>
          </a:xfrm>
          <a:prstGeom prst="rect">
            <a:avLst/>
          </a:prstGeom>
          <a:noFill/>
        </p:spPr>
        <p:txBody>
          <a:bodyPr wrap="none" rtlCol="0">
            <a:spAutoFit/>
          </a:bodyPr>
          <a:lstStyle/>
          <a:p>
            <a:r>
              <a:rPr lang="en-UZ" dirty="0"/>
              <a:t>…</a:t>
            </a:r>
          </a:p>
        </p:txBody>
      </p:sp>
      <p:sp>
        <p:nvSpPr>
          <p:cNvPr id="10" name="Can 9">
            <a:extLst>
              <a:ext uri="{FF2B5EF4-FFF2-40B4-BE49-F238E27FC236}">
                <a16:creationId xmlns:a16="http://schemas.microsoft.com/office/drawing/2014/main" id="{19038F89-F225-B44F-E6C5-9DB5C130AF29}"/>
              </a:ext>
            </a:extLst>
          </p:cNvPr>
          <p:cNvSpPr/>
          <p:nvPr/>
        </p:nvSpPr>
        <p:spPr>
          <a:xfrm>
            <a:off x="6578449" y="1418877"/>
            <a:ext cx="1174149" cy="1204677"/>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Data Store</a:t>
            </a:r>
            <a:endParaRPr lang="en-UZ" dirty="0"/>
          </a:p>
        </p:txBody>
      </p:sp>
      <p:cxnSp>
        <p:nvCxnSpPr>
          <p:cNvPr id="15" name="Straight Arrow Connector 14">
            <a:extLst>
              <a:ext uri="{FF2B5EF4-FFF2-40B4-BE49-F238E27FC236}">
                <a16:creationId xmlns:a16="http://schemas.microsoft.com/office/drawing/2014/main" id="{1A6C5445-7958-8402-AD80-58A3E74D03C5}"/>
              </a:ext>
            </a:extLst>
          </p:cNvPr>
          <p:cNvCxnSpPr>
            <a:cxnSpLocks/>
          </p:cNvCxnSpPr>
          <p:nvPr/>
        </p:nvCxnSpPr>
        <p:spPr>
          <a:xfrm flipH="1">
            <a:off x="6583913" y="3474255"/>
            <a:ext cx="323134" cy="31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D1678E-FF8E-74DE-A34B-6B0337ED3491}"/>
              </a:ext>
            </a:extLst>
          </p:cNvPr>
          <p:cNvCxnSpPr>
            <a:cxnSpLocks/>
          </p:cNvCxnSpPr>
          <p:nvPr/>
        </p:nvCxnSpPr>
        <p:spPr>
          <a:xfrm>
            <a:off x="7492715" y="3474255"/>
            <a:ext cx="371859" cy="31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B49E8D-AA97-BD72-2C48-7A58A8A5E2C3}"/>
              </a:ext>
            </a:extLst>
          </p:cNvPr>
          <p:cNvCxnSpPr>
            <a:cxnSpLocks/>
          </p:cNvCxnSpPr>
          <p:nvPr/>
        </p:nvCxnSpPr>
        <p:spPr>
          <a:xfrm>
            <a:off x="7170099" y="2731213"/>
            <a:ext cx="0" cy="562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4177C4-D075-39A2-D4C2-ADF739B033FE}"/>
              </a:ext>
            </a:extLst>
          </p:cNvPr>
          <p:cNvSpPr txBox="1"/>
          <p:nvPr/>
        </p:nvSpPr>
        <p:spPr>
          <a:xfrm>
            <a:off x="7165523" y="2897627"/>
            <a:ext cx="1130438" cy="261610"/>
          </a:xfrm>
          <a:prstGeom prst="rect">
            <a:avLst/>
          </a:prstGeom>
          <a:noFill/>
        </p:spPr>
        <p:txBody>
          <a:bodyPr wrap="none" rtlCol="0">
            <a:spAutoFit/>
          </a:bodyPr>
          <a:lstStyle/>
          <a:p>
            <a:r>
              <a:rPr lang="en-US" sz="1100" dirty="0">
                <a:latin typeface="Source Sans Pro" panose="020B0503030403020204" pitchFamily="34" charset="0"/>
                <a:ea typeface="Source Sans Pro" panose="020B0503030403020204" pitchFamily="34" charset="0"/>
              </a:rPr>
              <a:t>s</a:t>
            </a:r>
            <a:r>
              <a:rPr lang="en-UZ" sz="1100" dirty="0">
                <a:latin typeface="Source Sans Pro" panose="020B0503030403020204" pitchFamily="34" charset="0"/>
                <a:ea typeface="Source Sans Pro" panose="020B0503030403020204" pitchFamily="34" charset="0"/>
              </a:rPr>
              <a:t>plit into shards</a:t>
            </a:r>
          </a:p>
        </p:txBody>
      </p:sp>
    </p:spTree>
    <p:extLst>
      <p:ext uri="{BB962C8B-B14F-4D97-AF65-F5344CB8AC3E}">
        <p14:creationId xmlns:p14="http://schemas.microsoft.com/office/powerpoint/2010/main" val="29173372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E7CC-44A6-488C-9A46-9D278FE3DA4D}"/>
              </a:ext>
            </a:extLst>
          </p:cNvPr>
          <p:cNvPicPr>
            <a:picLocks noChangeAspect="1"/>
          </p:cNvPicPr>
          <p:nvPr/>
        </p:nvPicPr>
        <p:blipFill>
          <a:blip r:embed="rId3"/>
          <a:stretch>
            <a:fillRect/>
          </a:stretch>
        </p:blipFill>
        <p:spPr>
          <a:xfrm>
            <a:off x="-15240" y="-1"/>
            <a:ext cx="9159240" cy="5153599"/>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D352C7A-20A2-314F-813D-33F99A49EA5B}"/>
              </a:ext>
            </a:extLst>
          </p:cNvPr>
          <p:cNvPicPr>
            <a:picLocks noChangeAspect="1"/>
          </p:cNvPicPr>
          <p:nvPr/>
        </p:nvPicPr>
        <p:blipFill>
          <a:blip r:embed="rId4"/>
          <a:stretch>
            <a:fillRect/>
          </a:stretch>
        </p:blipFill>
        <p:spPr>
          <a:xfrm>
            <a:off x="683419" y="893431"/>
            <a:ext cx="4206081" cy="676884"/>
          </a:xfrm>
          <a:prstGeom prst="rect">
            <a:avLst/>
          </a:prstGeom>
        </p:spPr>
      </p:pic>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5"/>
          <a:stretch>
            <a:fillRect/>
          </a:stretch>
        </p:blipFill>
        <p:spPr>
          <a:xfrm>
            <a:off x="835819" y="729007"/>
            <a:ext cx="420608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7783" y="798703"/>
            <a:ext cx="3841717"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INTEGRATION PATTERNS</a:t>
            </a:r>
          </a:p>
        </p:txBody>
      </p:sp>
      <p:pic>
        <p:nvPicPr>
          <p:cNvPr id="10" name="Picture 9" descr="A close up of a door&#10;&#10;Description automatically generated">
            <a:extLst>
              <a:ext uri="{FF2B5EF4-FFF2-40B4-BE49-F238E27FC236}">
                <a16:creationId xmlns:a16="http://schemas.microsoft.com/office/drawing/2014/main" id="{FCF88B61-1483-F246-8082-24088C664995}"/>
              </a:ext>
            </a:extLst>
          </p:cNvPr>
          <p:cNvPicPr>
            <a:picLocks noChangeAspect="1"/>
          </p:cNvPicPr>
          <p:nvPr/>
        </p:nvPicPr>
        <p:blipFill>
          <a:blip r:embed="rId6"/>
          <a:stretch>
            <a:fillRect/>
          </a:stretch>
        </p:blipFill>
        <p:spPr>
          <a:xfrm>
            <a:off x="7977559" y="0"/>
            <a:ext cx="1165325" cy="5143500"/>
          </a:xfrm>
          <a:prstGeom prst="rect">
            <a:avLst/>
          </a:prstGeom>
        </p:spPr>
      </p:pic>
    </p:spTree>
    <p:extLst>
      <p:ext uri="{BB962C8B-B14F-4D97-AF65-F5344CB8AC3E}">
        <p14:creationId xmlns:p14="http://schemas.microsoft.com/office/powerpoint/2010/main" val="3288705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52002" cy="51480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434219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4342194"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3858549"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INTEGRATION APPROACHEs</a:t>
            </a:r>
          </a:p>
        </p:txBody>
      </p:sp>
      <p:sp>
        <p:nvSpPr>
          <p:cNvPr id="3" name="Rectangle 2">
            <a:extLst>
              <a:ext uri="{FF2B5EF4-FFF2-40B4-BE49-F238E27FC236}">
                <a16:creationId xmlns:a16="http://schemas.microsoft.com/office/drawing/2014/main" id="{620D23BD-1DC6-0025-0909-48B7F932C901}"/>
              </a:ext>
            </a:extLst>
          </p:cNvPr>
          <p:cNvSpPr/>
          <p:nvPr/>
        </p:nvSpPr>
        <p:spPr>
          <a:xfrm>
            <a:off x="469085" y="2680832"/>
            <a:ext cx="1648374" cy="461665"/>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FILE TRANSFER</a:t>
            </a:r>
          </a:p>
        </p:txBody>
      </p:sp>
      <p:sp>
        <p:nvSpPr>
          <p:cNvPr id="4" name="Rectangle 3">
            <a:extLst>
              <a:ext uri="{FF2B5EF4-FFF2-40B4-BE49-F238E27FC236}">
                <a16:creationId xmlns:a16="http://schemas.microsoft.com/office/drawing/2014/main" id="{904320F5-B703-1DF1-7220-23ADDBCED42B}"/>
              </a:ext>
            </a:extLst>
          </p:cNvPr>
          <p:cNvSpPr/>
          <p:nvPr/>
        </p:nvSpPr>
        <p:spPr>
          <a:xfrm>
            <a:off x="2527469" y="2686782"/>
            <a:ext cx="1648374" cy="461665"/>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SHARED DATABASE</a:t>
            </a:r>
          </a:p>
        </p:txBody>
      </p:sp>
      <p:sp>
        <p:nvSpPr>
          <p:cNvPr id="5" name="Rectangle 4">
            <a:extLst>
              <a:ext uri="{FF2B5EF4-FFF2-40B4-BE49-F238E27FC236}">
                <a16:creationId xmlns:a16="http://schemas.microsoft.com/office/drawing/2014/main" id="{006D3778-3409-712A-CE46-A21EEE407E8F}"/>
              </a:ext>
            </a:extLst>
          </p:cNvPr>
          <p:cNvSpPr/>
          <p:nvPr/>
        </p:nvSpPr>
        <p:spPr>
          <a:xfrm>
            <a:off x="4585853" y="2680832"/>
            <a:ext cx="1648374" cy="461665"/>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REMOTE PROCEDURE INVOCATION</a:t>
            </a:r>
          </a:p>
        </p:txBody>
      </p:sp>
      <p:sp>
        <p:nvSpPr>
          <p:cNvPr id="6" name="Rectangle 5">
            <a:extLst>
              <a:ext uri="{FF2B5EF4-FFF2-40B4-BE49-F238E27FC236}">
                <a16:creationId xmlns:a16="http://schemas.microsoft.com/office/drawing/2014/main" id="{918F6EDB-BD08-A09A-C2AD-BE5A7140E285}"/>
              </a:ext>
            </a:extLst>
          </p:cNvPr>
          <p:cNvSpPr/>
          <p:nvPr/>
        </p:nvSpPr>
        <p:spPr>
          <a:xfrm>
            <a:off x="6644237" y="2680832"/>
            <a:ext cx="1648374" cy="461665"/>
          </a:xfrm>
          <a:prstGeom prst="rect">
            <a:avLst/>
          </a:prstGeom>
          <a:solidFill>
            <a:schemeClr val="accent2"/>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342900">
              <a:defRPr/>
            </a:pPr>
            <a:r>
              <a:rPr kumimoji="0" lang="en-AU" sz="1200" b="1" i="0" u="none" strike="noStrike" kern="1200" cap="none" spc="0" normalizeH="0" baseline="0" noProof="0" dirty="0">
                <a:ln>
                  <a:noFill/>
                </a:ln>
                <a:solidFill>
                  <a:schemeClr val="bg1"/>
                </a:solidFill>
                <a:effectLst/>
                <a:uLnTx/>
                <a:uFillTx/>
                <a:latin typeface="Source Sans Pro" panose="020B0503030403020204" pitchFamily="34" charset="0"/>
                <a:ea typeface="Source Sans Pro" panose="020B0503030403020204" pitchFamily="34" charset="0"/>
              </a:rPr>
              <a:t>MESSAGING</a:t>
            </a:r>
          </a:p>
        </p:txBody>
      </p:sp>
      <p:sp>
        <p:nvSpPr>
          <p:cNvPr id="9" name="TextBox 8">
            <a:extLst>
              <a:ext uri="{FF2B5EF4-FFF2-40B4-BE49-F238E27FC236}">
                <a16:creationId xmlns:a16="http://schemas.microsoft.com/office/drawing/2014/main" id="{FA2CC8B8-777F-2FD5-C7F4-5EEBDD52361F}"/>
              </a:ext>
            </a:extLst>
          </p:cNvPr>
          <p:cNvSpPr txBox="1"/>
          <p:nvPr/>
        </p:nvSpPr>
        <p:spPr>
          <a:xfrm>
            <a:off x="469087" y="3230509"/>
            <a:ext cx="1594249" cy="861774"/>
          </a:xfrm>
          <a:prstGeom prst="rect">
            <a:avLst/>
          </a:prstGeom>
          <a:noFill/>
        </p:spPr>
        <p:txBody>
          <a:bodyPr wrap="square" rtlCol="0">
            <a:spAutoFit/>
          </a:bodyPr>
          <a:lstStyle/>
          <a:p>
            <a:r>
              <a:rPr lang="en-US" sz="1000" dirty="0"/>
              <a:t>Have each application produce files of shared data for others to consume and consume files that others have produced.</a:t>
            </a:r>
            <a:endParaRPr lang="en-UZ" sz="1000" dirty="0"/>
          </a:p>
        </p:txBody>
      </p:sp>
      <p:sp>
        <p:nvSpPr>
          <p:cNvPr id="10" name="TextBox 9">
            <a:extLst>
              <a:ext uri="{FF2B5EF4-FFF2-40B4-BE49-F238E27FC236}">
                <a16:creationId xmlns:a16="http://schemas.microsoft.com/office/drawing/2014/main" id="{0E63D06C-6122-B8BE-0712-91A803796B82}"/>
              </a:ext>
            </a:extLst>
          </p:cNvPr>
          <p:cNvSpPr txBox="1"/>
          <p:nvPr/>
        </p:nvSpPr>
        <p:spPr>
          <a:xfrm>
            <a:off x="2527469" y="3231338"/>
            <a:ext cx="1594249" cy="553998"/>
          </a:xfrm>
          <a:prstGeom prst="rect">
            <a:avLst/>
          </a:prstGeom>
          <a:noFill/>
        </p:spPr>
        <p:txBody>
          <a:bodyPr wrap="square" rtlCol="0">
            <a:spAutoFit/>
          </a:bodyPr>
          <a:lstStyle/>
          <a:p>
            <a:r>
              <a:rPr lang="en-US" sz="1000" dirty="0"/>
              <a:t>Have the applications store the data they wish to share in a common database.</a:t>
            </a:r>
          </a:p>
        </p:txBody>
      </p:sp>
      <p:sp>
        <p:nvSpPr>
          <p:cNvPr id="11" name="TextBox 10">
            <a:extLst>
              <a:ext uri="{FF2B5EF4-FFF2-40B4-BE49-F238E27FC236}">
                <a16:creationId xmlns:a16="http://schemas.microsoft.com/office/drawing/2014/main" id="{22AF1195-F756-89E4-9D59-D0527DFEA625}"/>
              </a:ext>
            </a:extLst>
          </p:cNvPr>
          <p:cNvSpPr txBox="1"/>
          <p:nvPr/>
        </p:nvSpPr>
        <p:spPr>
          <a:xfrm>
            <a:off x="4585854" y="3230509"/>
            <a:ext cx="1594249" cy="1323439"/>
          </a:xfrm>
          <a:prstGeom prst="rect">
            <a:avLst/>
          </a:prstGeom>
          <a:noFill/>
        </p:spPr>
        <p:txBody>
          <a:bodyPr wrap="square" rtlCol="0">
            <a:spAutoFit/>
          </a:bodyPr>
          <a:lstStyle/>
          <a:p>
            <a:r>
              <a:rPr lang="en-US" sz="1000" dirty="0"/>
              <a:t>Have each application expose some of its procedures so that they can be invoked remotely, and have applications invoke those to run behavior and exchange data.</a:t>
            </a:r>
          </a:p>
        </p:txBody>
      </p:sp>
      <p:sp>
        <p:nvSpPr>
          <p:cNvPr id="15" name="TextBox 14">
            <a:extLst>
              <a:ext uri="{FF2B5EF4-FFF2-40B4-BE49-F238E27FC236}">
                <a16:creationId xmlns:a16="http://schemas.microsoft.com/office/drawing/2014/main" id="{2FB4B44E-8F03-67CF-C43C-C84F7EE10B81}"/>
              </a:ext>
            </a:extLst>
          </p:cNvPr>
          <p:cNvSpPr txBox="1"/>
          <p:nvPr/>
        </p:nvSpPr>
        <p:spPr>
          <a:xfrm>
            <a:off x="6644238" y="3230509"/>
            <a:ext cx="1594249" cy="1015663"/>
          </a:xfrm>
          <a:prstGeom prst="rect">
            <a:avLst/>
          </a:prstGeom>
          <a:noFill/>
        </p:spPr>
        <p:txBody>
          <a:bodyPr wrap="square" rtlCol="0">
            <a:spAutoFit/>
          </a:bodyPr>
          <a:lstStyle/>
          <a:p>
            <a:r>
              <a:rPr lang="en-US" sz="1000" dirty="0"/>
              <a:t>Have each application connect to a common messaging system, and exchange data</a:t>
            </a:r>
          </a:p>
          <a:p>
            <a:r>
              <a:rPr lang="en-US" sz="1000" dirty="0"/>
              <a:t>and invoke behavior using messages.</a:t>
            </a:r>
          </a:p>
        </p:txBody>
      </p:sp>
      <p:sp>
        <p:nvSpPr>
          <p:cNvPr id="16" name="TextBox 15">
            <a:extLst>
              <a:ext uri="{FF2B5EF4-FFF2-40B4-BE49-F238E27FC236}">
                <a16:creationId xmlns:a16="http://schemas.microsoft.com/office/drawing/2014/main" id="{0963A631-0219-9302-644A-1BCB476932C9}"/>
              </a:ext>
            </a:extLst>
          </p:cNvPr>
          <p:cNvSpPr txBox="1"/>
          <p:nvPr/>
        </p:nvSpPr>
        <p:spPr>
          <a:xfrm>
            <a:off x="469085" y="1912104"/>
            <a:ext cx="7289868" cy="461665"/>
          </a:xfrm>
          <a:prstGeom prst="rect">
            <a:avLst/>
          </a:prstGeom>
          <a:noFill/>
        </p:spPr>
        <p:txBody>
          <a:bodyPr wrap="square" rtlCol="0">
            <a:spAutoFit/>
          </a:bodyPr>
          <a:lstStyle/>
          <a:p>
            <a:r>
              <a:rPr lang="en-US" sz="1200" kern="1200" dirty="0">
                <a:effectLst/>
                <a:latin typeface="Source Sans Pro" panose="020B0503030403020204" pitchFamily="34" charset="0"/>
                <a:ea typeface="Source Sans Pro" panose="020B0503030403020204" pitchFamily="34" charset="0"/>
              </a:rPr>
              <a:t>There’s more than one approach for integrating applications. Each approach addresses some of the integration criteria better than others. The various approaches can be summed up in four main integration </a:t>
            </a:r>
            <a:r>
              <a:rPr lang="en-US" sz="1200" kern="1200" dirty="0">
                <a:solidFill>
                  <a:schemeClr val="tx1"/>
                </a:solidFill>
                <a:effectLst/>
                <a:latin typeface="Source Sans Pro" panose="020B0503030403020204" pitchFamily="34" charset="0"/>
                <a:ea typeface="Source Sans Pro" panose="020B0503030403020204" pitchFamily="34" charset="0"/>
              </a:rPr>
              <a:t>styles.</a:t>
            </a:r>
          </a:p>
        </p:txBody>
      </p:sp>
    </p:spTree>
    <p:extLst>
      <p:ext uri="{BB962C8B-B14F-4D97-AF65-F5344CB8AC3E}">
        <p14:creationId xmlns:p14="http://schemas.microsoft.com/office/powerpoint/2010/main" val="72765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SOLID principles</a:t>
            </a:r>
          </a:p>
        </p:txBody>
      </p:sp>
      <p:pic>
        <p:nvPicPr>
          <p:cNvPr id="4" name="Picture 3">
            <a:extLst>
              <a:ext uri="{FF2B5EF4-FFF2-40B4-BE49-F238E27FC236}">
                <a16:creationId xmlns:a16="http://schemas.microsoft.com/office/drawing/2014/main" id="{F282D68E-2CBD-4FF6-9F7B-AEB8E88EFD36}"/>
              </a:ext>
            </a:extLst>
          </p:cNvPr>
          <p:cNvPicPr>
            <a:picLocks noChangeAspect="1"/>
          </p:cNvPicPr>
          <p:nvPr/>
        </p:nvPicPr>
        <p:blipFill>
          <a:blip r:embed="rId2"/>
          <a:stretch>
            <a:fillRect/>
          </a:stretch>
        </p:blipFill>
        <p:spPr>
          <a:xfrm>
            <a:off x="0" y="1167587"/>
            <a:ext cx="9144000" cy="4036423"/>
          </a:xfrm>
          <a:prstGeom prst="rect">
            <a:avLst/>
          </a:prstGeom>
        </p:spPr>
      </p:pic>
    </p:spTree>
    <p:extLst>
      <p:ext uri="{BB962C8B-B14F-4D97-AF65-F5344CB8AC3E}">
        <p14:creationId xmlns:p14="http://schemas.microsoft.com/office/powerpoint/2010/main" val="4138862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610399"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64701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3029874"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MESSAGING GATEWAY</a:t>
            </a:r>
          </a:p>
        </p:txBody>
      </p:sp>
      <p:pic>
        <p:nvPicPr>
          <p:cNvPr id="6" name="Picture 5">
            <a:extLst>
              <a:ext uri="{FF2B5EF4-FFF2-40B4-BE49-F238E27FC236}">
                <a16:creationId xmlns:a16="http://schemas.microsoft.com/office/drawing/2014/main" id="{F2DE75CB-2DA8-450F-B223-4E31B0650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316" y="2679411"/>
            <a:ext cx="7278356" cy="2408501"/>
          </a:xfrm>
          <a:prstGeom prst="rect">
            <a:avLst/>
          </a:prstGeom>
        </p:spPr>
      </p:pic>
      <p:sp>
        <p:nvSpPr>
          <p:cNvPr id="8" name="TextBox 7">
            <a:extLst>
              <a:ext uri="{FF2B5EF4-FFF2-40B4-BE49-F238E27FC236}">
                <a16:creationId xmlns:a16="http://schemas.microsoft.com/office/drawing/2014/main" id="{8EFB2325-B9CD-4562-8B40-37692C017F84}"/>
              </a:ext>
            </a:extLst>
          </p:cNvPr>
          <p:cNvSpPr txBox="1"/>
          <p:nvPr/>
        </p:nvSpPr>
        <p:spPr>
          <a:xfrm>
            <a:off x="711133" y="1808293"/>
            <a:ext cx="7385732" cy="830997"/>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How do you encapsulate access to the messaging system from the rest of the application?</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Use a Messaging Gateway, a class than wraps messaging-specific method calls and exposes domain-specific methods to the application.</a:t>
            </a:r>
          </a:p>
        </p:txBody>
      </p:sp>
    </p:spTree>
    <p:extLst>
      <p:ext uri="{BB962C8B-B14F-4D97-AF65-F5344CB8AC3E}">
        <p14:creationId xmlns:p14="http://schemas.microsoft.com/office/powerpoint/2010/main" val="1312060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82198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85060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REQUEST-REPLY</a:t>
            </a:r>
          </a:p>
        </p:txBody>
      </p:sp>
      <p:pic>
        <p:nvPicPr>
          <p:cNvPr id="6" name="Picture 5" descr="Diagram&#10;&#10;Description automatically generated">
            <a:extLst>
              <a:ext uri="{FF2B5EF4-FFF2-40B4-BE49-F238E27FC236}">
                <a16:creationId xmlns:a16="http://schemas.microsoft.com/office/drawing/2014/main" id="{135102EA-1BBC-4839-942A-E42D86CF3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688" y="2513998"/>
            <a:ext cx="6490679" cy="2500454"/>
          </a:xfrm>
          <a:prstGeom prst="rect">
            <a:avLst/>
          </a:prstGeom>
        </p:spPr>
      </p:pic>
      <p:sp>
        <p:nvSpPr>
          <p:cNvPr id="8" name="TextBox 7">
            <a:extLst>
              <a:ext uri="{FF2B5EF4-FFF2-40B4-BE49-F238E27FC236}">
                <a16:creationId xmlns:a16="http://schemas.microsoft.com/office/drawing/2014/main" id="{8AA71FB2-7941-4E8B-951D-4F73C5B9FFB2}"/>
              </a:ext>
            </a:extLst>
          </p:cNvPr>
          <p:cNvSpPr txBox="1"/>
          <p:nvPr/>
        </p:nvSpPr>
        <p:spPr>
          <a:xfrm>
            <a:off x="711133" y="1761680"/>
            <a:ext cx="7105512" cy="646331"/>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When an application sends a message, how can it get a response from the receiver?</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Send a pair of Request-Reply messages, each on its own channel.</a:t>
            </a:r>
          </a:p>
        </p:txBody>
      </p:sp>
    </p:spTree>
    <p:extLst>
      <p:ext uri="{BB962C8B-B14F-4D97-AF65-F5344CB8AC3E}">
        <p14:creationId xmlns:p14="http://schemas.microsoft.com/office/powerpoint/2010/main" val="2494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756402"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794500"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GUARANTEED DELIVERY</a:t>
            </a:r>
          </a:p>
        </p:txBody>
      </p:sp>
      <p:sp>
        <p:nvSpPr>
          <p:cNvPr id="8" name="TextBox 7">
            <a:extLst>
              <a:ext uri="{FF2B5EF4-FFF2-40B4-BE49-F238E27FC236}">
                <a16:creationId xmlns:a16="http://schemas.microsoft.com/office/drawing/2014/main" id="{1368CDC7-CBDE-4309-A0AB-17F748D8F13D}"/>
              </a:ext>
            </a:extLst>
          </p:cNvPr>
          <p:cNvSpPr txBox="1"/>
          <p:nvPr/>
        </p:nvSpPr>
        <p:spPr>
          <a:xfrm>
            <a:off x="711131" y="1779602"/>
            <a:ext cx="7938797" cy="646331"/>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How can the sender make sure that a message will be delivered, even if the messaging system fails?</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Use Guaranteed Delivery to make messages persistent so that they are not lost even if the messaging system crashes.</a:t>
            </a:r>
          </a:p>
        </p:txBody>
      </p:sp>
      <p:pic>
        <p:nvPicPr>
          <p:cNvPr id="9" name="Picture 8" descr="Diagram&#10;&#10;Description automatically generated">
            <a:extLst>
              <a:ext uri="{FF2B5EF4-FFF2-40B4-BE49-F238E27FC236}">
                <a16:creationId xmlns:a16="http://schemas.microsoft.com/office/drawing/2014/main" id="{8CFF54B1-D920-43D3-AD0C-E7DA4FDFD8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276" y="2497831"/>
            <a:ext cx="6658546" cy="2573770"/>
          </a:xfrm>
          <a:prstGeom prst="rect">
            <a:avLst/>
          </a:prstGeom>
        </p:spPr>
      </p:pic>
    </p:spTree>
    <p:extLst>
      <p:ext uri="{BB962C8B-B14F-4D97-AF65-F5344CB8AC3E}">
        <p14:creationId xmlns:p14="http://schemas.microsoft.com/office/powerpoint/2010/main" val="330209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566477"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2592507"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AGGREGATOR</a:t>
            </a:r>
          </a:p>
        </p:txBody>
      </p:sp>
      <p:sp>
        <p:nvSpPr>
          <p:cNvPr id="8" name="TextBox 7">
            <a:extLst>
              <a:ext uri="{FF2B5EF4-FFF2-40B4-BE49-F238E27FC236}">
                <a16:creationId xmlns:a16="http://schemas.microsoft.com/office/drawing/2014/main" id="{6E9A334C-69FA-4F64-A65A-B4AC5B40FF7C}"/>
              </a:ext>
            </a:extLst>
          </p:cNvPr>
          <p:cNvSpPr txBox="1"/>
          <p:nvPr/>
        </p:nvSpPr>
        <p:spPr>
          <a:xfrm>
            <a:off x="711131" y="1762711"/>
            <a:ext cx="7857681" cy="830997"/>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How do we combine the results of individual, but related messages so that they can be processed as a whole?</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Use a stateful filter, an Aggregator, to collect and store individual messages until a complete set of related messages has been received. Then, the Aggregator publishes a single message distilled from the individual messages.</a:t>
            </a:r>
          </a:p>
        </p:txBody>
      </p:sp>
      <p:pic>
        <p:nvPicPr>
          <p:cNvPr id="9" name="Picture 8">
            <a:extLst>
              <a:ext uri="{FF2B5EF4-FFF2-40B4-BE49-F238E27FC236}">
                <a16:creationId xmlns:a16="http://schemas.microsoft.com/office/drawing/2014/main" id="{F5062428-4B81-4644-A01C-4ED1D0A9D5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361" y="2719453"/>
            <a:ext cx="6649220" cy="2298301"/>
          </a:xfrm>
          <a:prstGeom prst="rect">
            <a:avLst/>
          </a:prstGeom>
        </p:spPr>
      </p:pic>
    </p:spTree>
    <p:extLst>
      <p:ext uri="{BB962C8B-B14F-4D97-AF65-F5344CB8AC3E}">
        <p14:creationId xmlns:p14="http://schemas.microsoft.com/office/powerpoint/2010/main" val="3626447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37679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411041"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CONTENT ENRICHER</a:t>
            </a:r>
          </a:p>
        </p:txBody>
      </p:sp>
      <p:sp>
        <p:nvSpPr>
          <p:cNvPr id="8" name="TextBox 7">
            <a:extLst>
              <a:ext uri="{FF2B5EF4-FFF2-40B4-BE49-F238E27FC236}">
                <a16:creationId xmlns:a16="http://schemas.microsoft.com/office/drawing/2014/main" id="{CB22083E-7CA9-46A6-B7E6-3C6A016729E6}"/>
              </a:ext>
            </a:extLst>
          </p:cNvPr>
          <p:cNvSpPr txBox="1"/>
          <p:nvPr/>
        </p:nvSpPr>
        <p:spPr>
          <a:xfrm>
            <a:off x="711132" y="1737494"/>
            <a:ext cx="7658578" cy="1015663"/>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How do we communicate with another system if the message originator does not have all the required data items available?</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Use a specialized transformer, a Content Enricher, to access an external data source in order to augment a message with missing information.</a:t>
            </a:r>
          </a:p>
        </p:txBody>
      </p:sp>
      <p:pic>
        <p:nvPicPr>
          <p:cNvPr id="9" name="Picture 8">
            <a:extLst>
              <a:ext uri="{FF2B5EF4-FFF2-40B4-BE49-F238E27FC236}">
                <a16:creationId xmlns:a16="http://schemas.microsoft.com/office/drawing/2014/main" id="{94476997-63DF-4D5A-8348-75C4A3621A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690" y="2753157"/>
            <a:ext cx="4401462" cy="2371662"/>
          </a:xfrm>
          <a:prstGeom prst="rect">
            <a:avLst/>
          </a:prstGeom>
        </p:spPr>
      </p:pic>
    </p:spTree>
    <p:extLst>
      <p:ext uri="{BB962C8B-B14F-4D97-AF65-F5344CB8AC3E}">
        <p14:creationId xmlns:p14="http://schemas.microsoft.com/office/powerpoint/2010/main" val="1703156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20889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24143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MESSAGE HISTORY</a:t>
            </a:r>
          </a:p>
        </p:txBody>
      </p:sp>
      <p:sp>
        <p:nvSpPr>
          <p:cNvPr id="8" name="TextBox 7">
            <a:extLst>
              <a:ext uri="{FF2B5EF4-FFF2-40B4-BE49-F238E27FC236}">
                <a16:creationId xmlns:a16="http://schemas.microsoft.com/office/drawing/2014/main" id="{EA6ECB0A-EBCD-4D4C-B236-882D259B3A92}"/>
              </a:ext>
            </a:extLst>
          </p:cNvPr>
          <p:cNvSpPr txBox="1"/>
          <p:nvPr/>
        </p:nvSpPr>
        <p:spPr>
          <a:xfrm>
            <a:off x="711133" y="1715296"/>
            <a:ext cx="7797134" cy="830997"/>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How can we effectively analyze and debug the flow of messages in a loosely coupled system?</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endParaRPr kumimoji="0" lang="en-US" sz="1200" b="1"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a:buChar char="•"/>
              <a:tabLst/>
              <a:defRPr/>
            </a:pPr>
            <a:r>
              <a:rPr kumimoji="0" lang="en-US" sz="1200" b="0" i="0" u="none" strike="noStrike" kern="1200" cap="none" spc="0" normalizeH="0" baseline="0" noProof="0">
                <a:ln>
                  <a:noFill/>
                </a:ln>
                <a:solidFill>
                  <a:schemeClr val="accent1"/>
                </a:solidFill>
                <a:effectLst/>
                <a:uLnTx/>
                <a:uFillTx/>
                <a:latin typeface="Source Sans Pro" panose="020B0503030403020204" pitchFamily="34" charset="0"/>
                <a:ea typeface="Source Sans Pro" panose="020B0503030403020204" pitchFamily="34" charset="0"/>
                <a:cs typeface="+mn-cs"/>
              </a:rPr>
              <a:t>Therefore, attach a Message History to the message. The Message History is a list of all applications that the message passed through since its origination.</a:t>
            </a:r>
          </a:p>
        </p:txBody>
      </p:sp>
      <p:pic>
        <p:nvPicPr>
          <p:cNvPr id="9" name="Picture 8" descr="Chart&#10;&#10;Description automatically generated">
            <a:extLst>
              <a:ext uri="{FF2B5EF4-FFF2-40B4-BE49-F238E27FC236}">
                <a16:creationId xmlns:a16="http://schemas.microsoft.com/office/drawing/2014/main" id="{BBB90142-8406-4EB4-98B1-663DB8C17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19" y="2747565"/>
            <a:ext cx="6984961" cy="2016164"/>
          </a:xfrm>
          <a:prstGeom prst="rect">
            <a:avLst/>
          </a:prstGeom>
        </p:spPr>
      </p:pic>
    </p:spTree>
    <p:extLst>
      <p:ext uri="{BB962C8B-B14F-4D97-AF65-F5344CB8AC3E}">
        <p14:creationId xmlns:p14="http://schemas.microsoft.com/office/powerpoint/2010/main" val="1494686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E7CC-44A6-488C-9A46-9D278FE3DA4D}"/>
              </a:ext>
            </a:extLst>
          </p:cNvPr>
          <p:cNvPicPr>
            <a:picLocks noChangeAspect="1"/>
          </p:cNvPicPr>
          <p:nvPr/>
        </p:nvPicPr>
        <p:blipFill>
          <a:blip r:embed="rId3"/>
          <a:stretch>
            <a:fillRect/>
          </a:stretch>
        </p:blipFill>
        <p:spPr>
          <a:xfrm>
            <a:off x="-15240" y="-1"/>
            <a:ext cx="9159240" cy="5153599"/>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D352C7A-20A2-314F-813D-33F99A49EA5B}"/>
              </a:ext>
            </a:extLst>
          </p:cNvPr>
          <p:cNvPicPr>
            <a:picLocks noChangeAspect="1"/>
          </p:cNvPicPr>
          <p:nvPr/>
        </p:nvPicPr>
        <p:blipFill>
          <a:blip r:embed="rId4"/>
          <a:stretch>
            <a:fillRect/>
          </a:stretch>
        </p:blipFill>
        <p:spPr>
          <a:xfrm>
            <a:off x="683419" y="893431"/>
            <a:ext cx="4828381" cy="676884"/>
          </a:xfrm>
          <a:prstGeom prst="rect">
            <a:avLst/>
          </a:prstGeom>
        </p:spPr>
      </p:pic>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5"/>
          <a:stretch>
            <a:fillRect/>
          </a:stretch>
        </p:blipFill>
        <p:spPr>
          <a:xfrm>
            <a:off x="835819" y="729007"/>
            <a:ext cx="482838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7783" y="798703"/>
            <a:ext cx="4464017"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FAULT TOLERANCE PATTERNS</a:t>
            </a:r>
          </a:p>
        </p:txBody>
      </p:sp>
      <p:pic>
        <p:nvPicPr>
          <p:cNvPr id="10" name="Picture 9" descr="A close up of a door&#10;&#10;Description automatically generated">
            <a:extLst>
              <a:ext uri="{FF2B5EF4-FFF2-40B4-BE49-F238E27FC236}">
                <a16:creationId xmlns:a16="http://schemas.microsoft.com/office/drawing/2014/main" id="{FCF88B61-1483-F246-8082-24088C664995}"/>
              </a:ext>
            </a:extLst>
          </p:cNvPr>
          <p:cNvPicPr>
            <a:picLocks noChangeAspect="1"/>
          </p:cNvPicPr>
          <p:nvPr/>
        </p:nvPicPr>
        <p:blipFill>
          <a:blip r:embed="rId6"/>
          <a:stretch>
            <a:fillRect/>
          </a:stretch>
        </p:blipFill>
        <p:spPr>
          <a:xfrm>
            <a:off x="7977559" y="0"/>
            <a:ext cx="1165325" cy="5143500"/>
          </a:xfrm>
          <a:prstGeom prst="rect">
            <a:avLst/>
          </a:prstGeom>
        </p:spPr>
      </p:pic>
    </p:spTree>
    <p:extLst>
      <p:ext uri="{BB962C8B-B14F-4D97-AF65-F5344CB8AC3E}">
        <p14:creationId xmlns:p14="http://schemas.microsoft.com/office/powerpoint/2010/main" val="515542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0"/>
            <a:ext cx="9152002" cy="51480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9" y="908958"/>
            <a:ext cx="3134726"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13472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2674529"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ERROR LIFE CYCLE</a:t>
            </a:r>
          </a:p>
        </p:txBody>
      </p:sp>
      <p:pic>
        <p:nvPicPr>
          <p:cNvPr id="6" name="Picture 5">
            <a:extLst>
              <a:ext uri="{FF2B5EF4-FFF2-40B4-BE49-F238E27FC236}">
                <a16:creationId xmlns:a16="http://schemas.microsoft.com/office/drawing/2014/main" id="{5E673398-E8D0-4229-B9E0-A73F57CFBE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1346" y="2000155"/>
            <a:ext cx="5483433" cy="2592470"/>
          </a:xfrm>
          <a:prstGeom prst="rect">
            <a:avLst/>
          </a:prstGeom>
        </p:spPr>
      </p:pic>
      <p:sp>
        <p:nvSpPr>
          <p:cNvPr id="8" name="TextBox 7">
            <a:extLst>
              <a:ext uri="{FF2B5EF4-FFF2-40B4-BE49-F238E27FC236}">
                <a16:creationId xmlns:a16="http://schemas.microsoft.com/office/drawing/2014/main" id="{224FA542-D9BF-4741-A12E-074F2D9F06C7}"/>
              </a:ext>
            </a:extLst>
          </p:cNvPr>
          <p:cNvSpPr txBox="1"/>
          <p:nvPr/>
        </p:nvSpPr>
        <p:spPr>
          <a:xfrm>
            <a:off x="289086" y="2433823"/>
            <a:ext cx="2983174" cy="1384995"/>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Source Sans Pro" panose="020B0503030403020204" pitchFamily="34" charset="0"/>
                <a:ea typeface="Source Sans Pro" panose="020B0503030403020204" pitchFamily="34" charset="0"/>
              </a:rPr>
              <a:t>Four phases of fault tolerance describe the execution time lifecycle of a fault: </a:t>
            </a:r>
            <a:r>
              <a:rPr lang="en-US" sz="1200" b="1" dirty="0">
                <a:solidFill>
                  <a:schemeClr val="accent1"/>
                </a:solidFill>
                <a:latin typeface="Source Sans Pro" panose="020B0503030403020204" pitchFamily="34" charset="0"/>
                <a:ea typeface="Source Sans Pro" panose="020B0503030403020204" pitchFamily="34" charset="0"/>
              </a:rPr>
              <a:t>error detection</a:t>
            </a:r>
            <a:r>
              <a:rPr lang="en-US" sz="1200" dirty="0">
                <a:solidFill>
                  <a:schemeClr val="accent1"/>
                </a:solidFill>
                <a:latin typeface="Source Sans Pro" panose="020B0503030403020204" pitchFamily="34" charset="0"/>
                <a:ea typeface="Source Sans Pro" panose="020B0503030403020204" pitchFamily="34" charset="0"/>
              </a:rPr>
              <a:t>, </a:t>
            </a:r>
            <a:r>
              <a:rPr lang="en-US" sz="1200" b="1" dirty="0">
                <a:solidFill>
                  <a:schemeClr val="accent1"/>
                </a:solidFill>
                <a:latin typeface="Source Sans Pro" panose="020B0503030403020204" pitchFamily="34" charset="0"/>
                <a:ea typeface="Source Sans Pro" panose="020B0503030403020204" pitchFamily="34" charset="0"/>
              </a:rPr>
              <a:t>error recovery</a:t>
            </a:r>
            <a:r>
              <a:rPr lang="en-US" sz="1200" dirty="0">
                <a:solidFill>
                  <a:schemeClr val="accent1"/>
                </a:solidFill>
                <a:latin typeface="Source Sans Pro" panose="020B0503030403020204" pitchFamily="34" charset="0"/>
                <a:ea typeface="Source Sans Pro" panose="020B0503030403020204" pitchFamily="34" charset="0"/>
              </a:rPr>
              <a:t>, </a:t>
            </a:r>
            <a:r>
              <a:rPr lang="en-US" sz="1200" b="1" dirty="0">
                <a:solidFill>
                  <a:schemeClr val="accent1"/>
                </a:solidFill>
                <a:latin typeface="Source Sans Pro" panose="020B0503030403020204" pitchFamily="34" charset="0"/>
                <a:ea typeface="Source Sans Pro" panose="020B0503030403020204" pitchFamily="34" charset="0"/>
              </a:rPr>
              <a:t>error mitigation</a:t>
            </a:r>
            <a:r>
              <a:rPr lang="en-US" sz="1200" dirty="0">
                <a:solidFill>
                  <a:schemeClr val="accent1"/>
                </a:solidFill>
                <a:latin typeface="Source Sans Pro" panose="020B0503030403020204" pitchFamily="34" charset="0"/>
                <a:ea typeface="Source Sans Pro" panose="020B0503030403020204" pitchFamily="34" charset="0"/>
              </a:rPr>
              <a:t> and </a:t>
            </a:r>
            <a:r>
              <a:rPr lang="en-US" sz="1200" b="1" dirty="0">
                <a:solidFill>
                  <a:schemeClr val="accent1"/>
                </a:solidFill>
                <a:latin typeface="Source Sans Pro" panose="020B0503030403020204" pitchFamily="34" charset="0"/>
                <a:ea typeface="Source Sans Pro" panose="020B0503030403020204" pitchFamily="34" charset="0"/>
              </a:rPr>
              <a:t>fault treatment</a:t>
            </a:r>
            <a:r>
              <a:rPr lang="en-US" sz="1200" dirty="0">
                <a:solidFill>
                  <a:schemeClr val="accent1"/>
                </a:solidFill>
                <a:latin typeface="Source Sans Pro" panose="020B0503030403020204" pitchFamily="34" charset="0"/>
                <a:ea typeface="Source Sans Pro" panose="020B0503030403020204" pitchFamily="34" charset="0"/>
              </a:rPr>
              <a:t>.</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sz="1200" dirty="0">
              <a:solidFill>
                <a:schemeClr val="accent1"/>
              </a:solidFill>
              <a:latin typeface="Source Sans Pro" panose="020B0503030403020204" pitchFamily="34" charset="0"/>
              <a:ea typeface="Source Sans Pro" panose="020B0503030403020204" pitchFamily="34" charset="0"/>
            </a:endParaRPr>
          </a:p>
          <a:p>
            <a:pPr marL="0" marR="0" lvl="0" indent="0" algn="l" defTabSz="3429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Source Sans Pro" panose="020B0503030403020204" pitchFamily="34" charset="0"/>
                <a:ea typeface="Source Sans Pro" panose="020B0503030403020204" pitchFamily="34" charset="0"/>
              </a:rPr>
              <a:t>Fault tolerance </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patterns cover all stages of the error lifecycle.</a:t>
            </a:r>
          </a:p>
        </p:txBody>
      </p:sp>
    </p:spTree>
    <p:extLst>
      <p:ext uri="{BB962C8B-B14F-4D97-AF65-F5344CB8AC3E}">
        <p14:creationId xmlns:p14="http://schemas.microsoft.com/office/powerpoint/2010/main" val="1339500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6" y="908958"/>
            <a:ext cx="348167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1" y="729007"/>
            <a:ext cx="3481673"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300742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UNTIS OF MITIGATION</a:t>
            </a:r>
          </a:p>
        </p:txBody>
      </p:sp>
      <p:pic>
        <p:nvPicPr>
          <p:cNvPr id="3" name="Picture 2">
            <a:extLst>
              <a:ext uri="{FF2B5EF4-FFF2-40B4-BE49-F238E27FC236}">
                <a16:creationId xmlns:a16="http://schemas.microsoft.com/office/drawing/2014/main" id="{25D53BD0-CFD5-1A60-793A-60F427D946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5587" y="1878458"/>
            <a:ext cx="4106573" cy="2735042"/>
          </a:xfrm>
          <a:prstGeom prst="rect">
            <a:avLst/>
          </a:prstGeom>
        </p:spPr>
      </p:pic>
      <p:sp>
        <p:nvSpPr>
          <p:cNvPr id="2" name="Content Placeholder 2">
            <a:extLst>
              <a:ext uri="{FF2B5EF4-FFF2-40B4-BE49-F238E27FC236}">
                <a16:creationId xmlns:a16="http://schemas.microsoft.com/office/drawing/2014/main" id="{B6D367C0-2410-24B0-6698-7DAD50047C5B}"/>
              </a:ext>
            </a:extLst>
          </p:cNvPr>
          <p:cNvSpPr txBox="1">
            <a:spLocks/>
          </p:cNvSpPr>
          <p:nvPr/>
        </p:nvSpPr>
        <p:spPr>
          <a:xfrm>
            <a:off x="397993" y="1915173"/>
            <a:ext cx="4222133" cy="2911210"/>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You are designing a fault tolerant system and know that there will be faults in the system</a:t>
            </a:r>
            <a:r>
              <a:rPr lang="en-US" sz="1100" dirty="0">
                <a:solidFill>
                  <a:schemeClr val="accent1"/>
                </a:solidFill>
                <a:latin typeface="Source Sans Pro" panose="020B0503030403020204" pitchFamily="34" charset="0"/>
                <a:ea typeface="Source Sans Pro" panose="020B0503030403020204" pitchFamily="34" charset="0"/>
              </a:rPr>
              <a:t>. You </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want to avoid the risk of having the whole system failed/</a:t>
            </a:r>
            <a:r>
              <a:rPr lang="en-US" sz="1100" dirty="0">
                <a:solidFill>
                  <a:schemeClr val="accent1"/>
                </a:solidFill>
                <a:latin typeface="Source Sans Pro" panose="020B0503030403020204" pitchFamily="34" charset="0"/>
                <a:ea typeface="Source Sans Pro" panose="020B0503030403020204" pitchFamily="34" charset="0"/>
              </a:rPr>
              <a:t>unavailable.</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Avoid cascading failures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Have units of mitigation that contain errors and the recovery mechanism</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a:spcBef>
                <a:spcPts val="0"/>
              </a:spcBef>
              <a:defRPr/>
            </a:pPr>
            <a:r>
              <a:rPr lang="en-US" sz="1100" b="0" i="0" dirty="0">
                <a:solidFill>
                  <a:srgbClr val="111111"/>
                </a:solidFill>
                <a:effectLst/>
                <a:latin typeface="Source Sans Pro" panose="020B0503030403020204" pitchFamily="34" charset="0"/>
                <a:ea typeface="Source Sans Pro" panose="020B0503030403020204" pitchFamily="34" charset="0"/>
              </a:rPr>
              <a:t>Design fine-grained, decoupled components/services, so they act as units of mitigation, stopping propagation of faults</a:t>
            </a:r>
          </a:p>
          <a:p>
            <a:pPr>
              <a:spcBef>
                <a:spcPts val="0"/>
              </a:spcBef>
              <a:defRPr/>
            </a:pPr>
            <a:r>
              <a:rPr kumimoji="0" lang="en-US" sz="1100" u="none" strike="noStrike" kern="1200" cap="none" spc="0" normalizeH="0" baseline="0" noProof="0" dirty="0">
                <a:ln>
                  <a:noFill/>
                </a:ln>
                <a:solidFill>
                  <a:srgbClr val="111111"/>
                </a:solidFill>
                <a:uLnTx/>
                <a:uFillTx/>
                <a:latin typeface="Source Sans Pro" panose="020B0503030403020204" pitchFamily="34" charset="0"/>
                <a:ea typeface="Source Sans Pro" panose="020B0503030403020204" pitchFamily="34" charset="0"/>
              </a:rPr>
              <a:t>Can be approached differently: </a:t>
            </a:r>
            <a:r>
              <a:rPr lang="en-US" sz="1100" dirty="0">
                <a:solidFill>
                  <a:srgbClr val="111111"/>
                </a:solidFill>
                <a:latin typeface="Source Sans Pro" panose="020B0503030403020204" pitchFamily="34" charset="0"/>
                <a:ea typeface="Source Sans Pro" panose="020B0503030403020204" pitchFamily="34" charset="0"/>
              </a:rPr>
              <a:t>loose coupling, layering, modularity, partitioning, virtual machines/containers, processes, thread pools</a:t>
            </a:r>
          </a:p>
        </p:txBody>
      </p:sp>
    </p:spTree>
    <p:extLst>
      <p:ext uri="{BB962C8B-B14F-4D97-AF65-F5344CB8AC3E}">
        <p14:creationId xmlns:p14="http://schemas.microsoft.com/office/powerpoint/2010/main" val="1208447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2573777"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2599881"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2010519"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REDUNDANCY</a:t>
            </a:r>
          </a:p>
        </p:txBody>
      </p:sp>
      <p:pic>
        <p:nvPicPr>
          <p:cNvPr id="3" name="Picture 2">
            <a:extLst>
              <a:ext uri="{FF2B5EF4-FFF2-40B4-BE49-F238E27FC236}">
                <a16:creationId xmlns:a16="http://schemas.microsoft.com/office/drawing/2014/main" id="{AA49DEB7-7441-DFB9-D630-60B689FB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242" y="1953040"/>
            <a:ext cx="4089428" cy="2659726"/>
          </a:xfrm>
          <a:prstGeom prst="rect">
            <a:avLst/>
          </a:prstGeom>
        </p:spPr>
      </p:pic>
      <p:sp>
        <p:nvSpPr>
          <p:cNvPr id="4" name="Content Placeholder 2">
            <a:extLst>
              <a:ext uri="{FF2B5EF4-FFF2-40B4-BE49-F238E27FC236}">
                <a16:creationId xmlns:a16="http://schemas.microsoft.com/office/drawing/2014/main" id="{0FBAC160-B0E4-55D7-625F-D0C292B9A1DF}"/>
              </a:ext>
            </a:extLst>
          </p:cNvPr>
          <p:cNvSpPr txBox="1">
            <a:spLocks/>
          </p:cNvSpPr>
          <p:nvPr/>
        </p:nvSpPr>
        <p:spPr>
          <a:xfrm>
            <a:off x="484870" y="1953040"/>
            <a:ext cx="4109601" cy="279771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 case of errors, the system, which is composed by many software and hardware components, can be unavailable.</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Reduce the amount of time between error detection and the resumption of normal operation after error recovery.</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Introduce redundancy in your system</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Redundancy can be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spatial</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temporal</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and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informational</a:t>
            </a:r>
            <a:endParaRPr lang="en-US" sz="1100" dirty="0">
              <a:solidFill>
                <a:schemeClr val="accent1"/>
              </a:solidFill>
              <a:latin typeface="Source Sans Pro" panose="020B0503030403020204" pitchFamily="34" charset="0"/>
              <a:ea typeface="Source Sans Pro" panose="020B0503030403020204" pitchFamily="34" charset="0"/>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Spatial redundancy can be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Active-Active</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Active-Passive</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and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N+1 (N+M)</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 Active-Passive mode, the standby can be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hot</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warm</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or </a:t>
            </a: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cold</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1807710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SOLID principles</a:t>
            </a:r>
          </a:p>
        </p:txBody>
      </p:sp>
      <p:pic>
        <p:nvPicPr>
          <p:cNvPr id="3" name="Picture 2">
            <a:extLst>
              <a:ext uri="{FF2B5EF4-FFF2-40B4-BE49-F238E27FC236}">
                <a16:creationId xmlns:a16="http://schemas.microsoft.com/office/drawing/2014/main" id="{5C92644C-7C0B-4280-BAC4-F3279A5476D0}"/>
              </a:ext>
            </a:extLst>
          </p:cNvPr>
          <p:cNvPicPr>
            <a:picLocks noChangeAspect="1"/>
          </p:cNvPicPr>
          <p:nvPr/>
        </p:nvPicPr>
        <p:blipFill>
          <a:blip r:embed="rId2"/>
          <a:stretch>
            <a:fillRect/>
          </a:stretch>
        </p:blipFill>
        <p:spPr>
          <a:xfrm>
            <a:off x="1591727" y="0"/>
            <a:ext cx="5960546" cy="5143500"/>
          </a:xfrm>
          <a:prstGeom prst="rect">
            <a:avLst/>
          </a:prstGeom>
        </p:spPr>
      </p:pic>
    </p:spTree>
    <p:extLst>
      <p:ext uri="{BB962C8B-B14F-4D97-AF65-F5344CB8AC3E}">
        <p14:creationId xmlns:p14="http://schemas.microsoft.com/office/powerpoint/2010/main" val="3597817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181456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1832965"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123711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VOTING</a:t>
            </a:r>
          </a:p>
        </p:txBody>
      </p:sp>
      <p:sp>
        <p:nvSpPr>
          <p:cNvPr id="8" name="TextBox 7">
            <a:extLst>
              <a:ext uri="{FF2B5EF4-FFF2-40B4-BE49-F238E27FC236}">
                <a16:creationId xmlns:a16="http://schemas.microsoft.com/office/drawing/2014/main" id="{0D63513B-ED34-493E-8E9A-60C08BF1C526}"/>
              </a:ext>
            </a:extLst>
          </p:cNvPr>
          <p:cNvSpPr txBox="1"/>
          <p:nvPr/>
        </p:nvSpPr>
        <p:spPr>
          <a:xfrm>
            <a:off x="4675807" y="714318"/>
            <a:ext cx="4089428" cy="646331"/>
          </a:xfrm>
          <a:prstGeom prst="rect">
            <a:avLst/>
          </a:prstGeom>
          <a:noFill/>
        </p:spPr>
        <p:txBody>
          <a:bodyPr wrap="square">
            <a:spAutoFit/>
          </a:bodyPr>
          <a:lstStyle/>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574358" marR="0" lvl="1"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endPar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pic>
        <p:nvPicPr>
          <p:cNvPr id="2" name="Picture 1">
            <a:extLst>
              <a:ext uri="{FF2B5EF4-FFF2-40B4-BE49-F238E27FC236}">
                <a16:creationId xmlns:a16="http://schemas.microsoft.com/office/drawing/2014/main" id="{6821352A-0E16-815E-35CB-CB94583A7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243" y="1953040"/>
            <a:ext cx="4089428" cy="2726285"/>
          </a:xfrm>
          <a:prstGeom prst="rect">
            <a:avLst/>
          </a:prstGeom>
        </p:spPr>
      </p:pic>
      <p:sp>
        <p:nvSpPr>
          <p:cNvPr id="3" name="Content Placeholder 2">
            <a:extLst>
              <a:ext uri="{FF2B5EF4-FFF2-40B4-BE49-F238E27FC236}">
                <a16:creationId xmlns:a16="http://schemas.microsoft.com/office/drawing/2014/main" id="{583DA8CD-7C62-FCA9-94EB-4689E7D32652}"/>
              </a:ext>
            </a:extLst>
          </p:cNvPr>
          <p:cNvSpPr txBox="1">
            <a:spLocks/>
          </p:cNvSpPr>
          <p:nvPr/>
        </p:nvSpPr>
        <p:spPr>
          <a:xfrm>
            <a:off x="484870" y="1953040"/>
            <a:ext cx="4134897" cy="3048864"/>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 case of redundancy that provides multiple answers, how to decide what answer should be used.</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Arbitrate the results from the redundant components.</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Devise a voting strategy:</a:t>
            </a:r>
          </a:p>
          <a:p>
            <a:pPr marL="557212" lvl="2" indent="-257175">
              <a:spcBef>
                <a:spcPts val="0"/>
              </a:spcBef>
              <a:defRPr/>
            </a:pPr>
            <a:r>
              <a:rPr lang="en-US" sz="800" dirty="0">
                <a:solidFill>
                  <a:schemeClr val="accent1"/>
                </a:solidFill>
                <a:latin typeface="Source Sans Pro" panose="020B0503030403020204" pitchFamily="34" charset="0"/>
                <a:ea typeface="Source Sans Pro" panose="020B0503030403020204" pitchFamily="34" charset="0"/>
              </a:rPr>
              <a:t>A</a:t>
            </a:r>
            <a:r>
              <a:rPr kumimoji="0" lang="en-US" sz="8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majority-voting system (uneven number of nodes)</a:t>
            </a:r>
          </a:p>
          <a:p>
            <a:pPr marL="557212" lvl="2" indent="-257175">
              <a:spcBef>
                <a:spcPts val="0"/>
              </a:spcBef>
              <a:defRPr/>
            </a:pPr>
            <a:r>
              <a:rPr kumimoji="0" lang="en-US" sz="8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Generalized median voting – select the result that is the median, removing the extremes</a:t>
            </a:r>
          </a:p>
          <a:p>
            <a:pPr marL="557212" lvl="2" indent="-257175">
              <a:spcBef>
                <a:spcPts val="0"/>
              </a:spcBef>
              <a:defRPr/>
            </a:pPr>
            <a:r>
              <a:rPr kumimoji="0" lang="en-US" sz="8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Formalized plurality voting – divide the results into partitions, choose at random from the partition with the largest number of members</a:t>
            </a:r>
          </a:p>
          <a:p>
            <a:pPr marL="257175" lvl="1" indent="-257175">
              <a:spcBef>
                <a:spcPts val="0"/>
              </a:spcBef>
              <a:buFont typeface="Arial"/>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 case of any disagreement, threat the element that loses the vote as erroneous and begin error processing on it.</a:t>
            </a:r>
          </a:p>
          <a:p>
            <a:pPr marL="257175" lvl="1" indent="-257175">
              <a:spcBef>
                <a:spcPts val="0"/>
              </a:spcBef>
              <a:buFont typeface="Arial"/>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Make sure you can trust the entity taking the vote (triple-mode redundancy)</a:t>
            </a:r>
          </a:p>
        </p:txBody>
      </p:sp>
    </p:spTree>
    <p:extLst>
      <p:ext uri="{BB962C8B-B14F-4D97-AF65-F5344CB8AC3E}">
        <p14:creationId xmlns:p14="http://schemas.microsoft.com/office/powerpoint/2010/main" val="2089164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347472"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2371281"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173551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HEARTBEAT</a:t>
            </a:r>
          </a:p>
        </p:txBody>
      </p:sp>
      <p:pic>
        <p:nvPicPr>
          <p:cNvPr id="3" name="Picture 2">
            <a:extLst>
              <a:ext uri="{FF2B5EF4-FFF2-40B4-BE49-F238E27FC236}">
                <a16:creationId xmlns:a16="http://schemas.microsoft.com/office/drawing/2014/main" id="{7E00727B-5F1A-7D0C-73FB-329942799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934" y="1953040"/>
            <a:ext cx="4184265" cy="2677820"/>
          </a:xfrm>
          <a:prstGeom prst="rect">
            <a:avLst/>
          </a:prstGeom>
        </p:spPr>
      </p:pic>
      <p:sp>
        <p:nvSpPr>
          <p:cNvPr id="4" name="Content Placeholder 2">
            <a:extLst>
              <a:ext uri="{FF2B5EF4-FFF2-40B4-BE49-F238E27FC236}">
                <a16:creationId xmlns:a16="http://schemas.microsoft.com/office/drawing/2014/main" id="{FDD9E424-C31E-119F-764F-F556DB072704}"/>
              </a:ext>
            </a:extLst>
          </p:cNvPr>
          <p:cNvSpPr txBox="1">
            <a:spLocks/>
          </p:cNvSpPr>
          <p:nvPr/>
        </p:nvSpPr>
        <p:spPr>
          <a:xfrm>
            <a:off x="484870" y="1953040"/>
            <a:ext cx="3865263" cy="279771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 distributed architecture where each component can fail.</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Errors must be detected as quickly as possible to minimize the Mean Time To Repair attribute of availability.</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The health reports, or heartbeats, should occur at regular intervals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Two options: the monitored task can send a periodic report to the monitor to show that it is alive or the monitor requests the monitored task give it a report</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Weigh the time overhead associated with adding heartbeats (fault tolerance vs. performance tradeoff)</a:t>
            </a:r>
          </a:p>
        </p:txBody>
      </p:sp>
    </p:spTree>
    <p:extLst>
      <p:ext uri="{BB962C8B-B14F-4D97-AF65-F5344CB8AC3E}">
        <p14:creationId xmlns:p14="http://schemas.microsoft.com/office/powerpoint/2010/main" val="324718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997307"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4037848"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343440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LEAKY BUCKET COUNTER</a:t>
            </a:r>
          </a:p>
        </p:txBody>
      </p:sp>
      <p:pic>
        <p:nvPicPr>
          <p:cNvPr id="2" name="Picture 1">
            <a:extLst>
              <a:ext uri="{FF2B5EF4-FFF2-40B4-BE49-F238E27FC236}">
                <a16:creationId xmlns:a16="http://schemas.microsoft.com/office/drawing/2014/main" id="{435EB1D6-E824-E531-E254-79CC29CC6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242" y="1953040"/>
            <a:ext cx="4089428" cy="2723623"/>
          </a:xfrm>
          <a:prstGeom prst="rect">
            <a:avLst/>
          </a:prstGeom>
        </p:spPr>
      </p:pic>
      <p:sp>
        <p:nvSpPr>
          <p:cNvPr id="3" name="Content Placeholder 2">
            <a:extLst>
              <a:ext uri="{FF2B5EF4-FFF2-40B4-BE49-F238E27FC236}">
                <a16:creationId xmlns:a16="http://schemas.microsoft.com/office/drawing/2014/main" id="{B8BBE41E-F56F-BBB3-5173-4DBAB5482130}"/>
              </a:ext>
            </a:extLst>
          </p:cNvPr>
          <p:cNvSpPr txBox="1">
            <a:spLocks/>
          </p:cNvSpPr>
          <p:nvPr/>
        </p:nvSpPr>
        <p:spPr>
          <a:xfrm>
            <a:off x="484870" y="1953040"/>
            <a:ext cx="3865263" cy="2797715"/>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Your system is intended to recognize and correct errors automatically. Not all errors are so critical that the first occurrence of them stimulates error processing.</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You need to know if an error is transient or permanent.</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Define your leaky bucket counter:</a:t>
            </a:r>
          </a:p>
          <a:p>
            <a:pPr>
              <a:spcBef>
                <a:spcPts val="0"/>
              </a:spcBef>
              <a:defRPr/>
            </a:pP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Set an initial value at the system start-up</a:t>
            </a:r>
          </a:p>
          <a:p>
            <a:pPr>
              <a:spcBef>
                <a:spcPts val="0"/>
              </a:spcBef>
              <a:defRPr/>
            </a:pP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Increment the counter when an error occurs</a:t>
            </a:r>
          </a:p>
          <a:p>
            <a:pPr>
              <a:spcBef>
                <a:spcPts val="0"/>
              </a:spcBef>
              <a:defRPr/>
            </a:pP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Decrement the counter over specified period but never less than the initial value</a:t>
            </a:r>
          </a:p>
          <a:p>
            <a:pPr>
              <a:spcBef>
                <a:spcPts val="0"/>
              </a:spcBef>
              <a:defRPr/>
            </a:pPr>
            <a:r>
              <a:rPr kumimoji="0" lang="en-US" sz="110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If exceeding a predetermined upper threshold, handle the error as permanent</a:t>
            </a:r>
            <a:endPar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347419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3128588"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160319"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2632501"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CIRCUIT BREAKER</a:t>
            </a:r>
          </a:p>
        </p:txBody>
      </p:sp>
      <p:pic>
        <p:nvPicPr>
          <p:cNvPr id="6" name="Picture 5" descr="Diagram&#10;&#10;Description automatically generated">
            <a:extLst>
              <a:ext uri="{FF2B5EF4-FFF2-40B4-BE49-F238E27FC236}">
                <a16:creationId xmlns:a16="http://schemas.microsoft.com/office/drawing/2014/main" id="{4747AA40-F56B-4466-9F56-894596882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891624"/>
            <a:ext cx="4070023" cy="3096463"/>
          </a:xfrm>
          <a:prstGeom prst="rect">
            <a:avLst/>
          </a:prstGeom>
        </p:spPr>
      </p:pic>
      <p:sp>
        <p:nvSpPr>
          <p:cNvPr id="2" name="Content Placeholder 2">
            <a:extLst>
              <a:ext uri="{FF2B5EF4-FFF2-40B4-BE49-F238E27FC236}">
                <a16:creationId xmlns:a16="http://schemas.microsoft.com/office/drawing/2014/main" id="{5497B697-65EF-ADAF-C343-CA5A12400EFA}"/>
              </a:ext>
            </a:extLst>
          </p:cNvPr>
          <p:cNvSpPr txBox="1">
            <a:spLocks/>
          </p:cNvSpPr>
          <p:nvPr/>
        </p:nvSpPr>
        <p:spPr>
          <a:xfrm>
            <a:off x="484870" y="1891625"/>
            <a:ext cx="3865263" cy="3096463"/>
          </a:xfrm>
          <a:prstGeom prst="rect">
            <a:avLst/>
          </a:prstGeom>
        </p:spPr>
        <p:txBody>
          <a:bodyPr>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indent="0">
              <a:buNone/>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 distributed architecture where components make remote calls to other components. Such remote calls can fail or hang without a response until some timeout limit is reached.</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mn-ea"/>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ru-RU"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Avoid cascading failures</a:t>
            </a: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Prevent </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running out of critical resources</a:t>
            </a:r>
            <a:endParaRPr lang="en-US" sz="1100" dirty="0">
              <a:solidFill>
                <a:schemeClr val="accent1"/>
              </a:solidFill>
              <a:latin typeface="Source Sans Pro" panose="020B0503030403020204" pitchFamily="34" charset="0"/>
              <a:ea typeface="Source Sans Pro" panose="020B0503030403020204" pitchFamily="34" charset="0"/>
            </a:endParaRP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Follow the “fail fast” principle</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p>
          <a:p>
            <a:pPr marL="0" indent="0">
              <a:spcBef>
                <a:spcPts val="0"/>
              </a:spcBef>
              <a:buNone/>
              <a:defRPr/>
            </a:pPr>
            <a:r>
              <a:rPr lang="en-US" sz="1100" dirty="0">
                <a:solidFill>
                  <a:schemeClr val="accent1"/>
                </a:solidFill>
                <a:latin typeface="Source Sans Pro" panose="020B0503030403020204" pitchFamily="34" charset="0"/>
                <a:ea typeface="Source Sans Pro" panose="020B0503030403020204" pitchFamily="34" charset="0"/>
              </a:rPr>
              <a:t>W</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rap a protected function call in a circuit breaker object, which monitors for failures.</a:t>
            </a:r>
          </a:p>
          <a:p>
            <a:pPr>
              <a:spcBef>
                <a:spcPts val="0"/>
              </a:spcBef>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Once the failures reach a certain threshold, the circuit breaker trips and all further calls return</a:t>
            </a:r>
            <a:r>
              <a:rPr lang="en-US" sz="1100" dirty="0">
                <a:solidFill>
                  <a:schemeClr val="accent1"/>
                </a:solidFill>
                <a:latin typeface="Source Sans Pro" panose="020B0503030403020204" pitchFamily="34" charset="0"/>
                <a:ea typeface="Source Sans Pro" panose="020B0503030403020204" pitchFamily="34" charset="0"/>
              </a:rPr>
              <a:t> with an error, without the protected call being made at all</a:t>
            </a:r>
          </a:p>
          <a:p>
            <a:pPr>
              <a:spcBef>
                <a:spcPts val="0"/>
              </a:spcBef>
              <a:defRPr/>
            </a:pPr>
            <a:r>
              <a:rPr lang="en-US" sz="1100" dirty="0">
                <a:solidFill>
                  <a:schemeClr val="accent1"/>
                </a:solidFill>
                <a:latin typeface="Source Sans Pro" panose="020B0503030403020204" pitchFamily="34" charset="0"/>
                <a:ea typeface="Source Sans Pro" panose="020B0503030403020204" pitchFamily="34" charset="0"/>
              </a:rPr>
              <a:t>Try</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 the protected call again after a suitable interval, and reset the breaker should it succeed</a:t>
            </a:r>
          </a:p>
          <a:p>
            <a:pPr marL="0" indent="0">
              <a:spcBef>
                <a:spcPts val="0"/>
              </a:spcBef>
              <a:buNone/>
              <a:defRPr/>
            </a:pPr>
            <a:endPar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55996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FE7CC-44A6-488C-9A46-9D278FE3DA4D}"/>
              </a:ext>
            </a:extLst>
          </p:cNvPr>
          <p:cNvPicPr>
            <a:picLocks noChangeAspect="1"/>
          </p:cNvPicPr>
          <p:nvPr/>
        </p:nvPicPr>
        <p:blipFill>
          <a:blip r:embed="rId3"/>
          <a:stretch>
            <a:fillRect/>
          </a:stretch>
        </p:blipFill>
        <p:spPr>
          <a:xfrm>
            <a:off x="-15240" y="-1"/>
            <a:ext cx="9159240" cy="5153599"/>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D352C7A-20A2-314F-813D-33F99A49EA5B}"/>
              </a:ext>
            </a:extLst>
          </p:cNvPr>
          <p:cNvPicPr>
            <a:picLocks noChangeAspect="1"/>
          </p:cNvPicPr>
          <p:nvPr/>
        </p:nvPicPr>
        <p:blipFill>
          <a:blip r:embed="rId4"/>
          <a:stretch>
            <a:fillRect/>
          </a:stretch>
        </p:blipFill>
        <p:spPr>
          <a:xfrm>
            <a:off x="683419" y="893431"/>
            <a:ext cx="3812381" cy="676884"/>
          </a:xfrm>
          <a:prstGeom prst="rect">
            <a:avLst/>
          </a:prstGeom>
        </p:spPr>
      </p:pic>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5"/>
          <a:stretch>
            <a:fillRect/>
          </a:stretch>
        </p:blipFill>
        <p:spPr>
          <a:xfrm>
            <a:off x="835819" y="729007"/>
            <a:ext cx="381238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7783" y="798703"/>
            <a:ext cx="4511009"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SECURITY PATTERNS</a:t>
            </a:r>
          </a:p>
        </p:txBody>
      </p:sp>
      <p:sp>
        <p:nvSpPr>
          <p:cNvPr id="26" name="Rectangle 25">
            <a:extLst>
              <a:ext uri="{FF2B5EF4-FFF2-40B4-BE49-F238E27FC236}">
                <a16:creationId xmlns:a16="http://schemas.microsoft.com/office/drawing/2014/main" id="{99EC15B4-A5F9-8C44-9E3C-DF7EA74EB7EC}"/>
              </a:ext>
            </a:extLst>
          </p:cNvPr>
          <p:cNvSpPr/>
          <p:nvPr/>
        </p:nvSpPr>
        <p:spPr>
          <a:xfrm>
            <a:off x="4242818" y="2069864"/>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pic>
        <p:nvPicPr>
          <p:cNvPr id="10" name="Picture 9" descr="A close up of a door&#10;&#10;Description automatically generated">
            <a:extLst>
              <a:ext uri="{FF2B5EF4-FFF2-40B4-BE49-F238E27FC236}">
                <a16:creationId xmlns:a16="http://schemas.microsoft.com/office/drawing/2014/main" id="{FCF88B61-1483-F246-8082-24088C664995}"/>
              </a:ext>
            </a:extLst>
          </p:cNvPr>
          <p:cNvPicPr>
            <a:picLocks noChangeAspect="1"/>
          </p:cNvPicPr>
          <p:nvPr/>
        </p:nvPicPr>
        <p:blipFill>
          <a:blip r:embed="rId6"/>
          <a:stretch>
            <a:fillRect/>
          </a:stretch>
        </p:blipFill>
        <p:spPr>
          <a:xfrm>
            <a:off x="7977559" y="0"/>
            <a:ext cx="1165325" cy="51435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626A6B00-3C44-924F-8D7B-42F674A711E1}"/>
              </a:ext>
            </a:extLst>
          </p:cNvPr>
          <p:cNvPicPr>
            <a:picLocks noChangeAspect="1"/>
          </p:cNvPicPr>
          <p:nvPr/>
        </p:nvPicPr>
        <p:blipFill>
          <a:blip r:embed="rId7"/>
          <a:stretch>
            <a:fillRect/>
          </a:stretch>
        </p:blipFill>
        <p:spPr>
          <a:xfrm>
            <a:off x="6464520" y="2236027"/>
            <a:ext cx="200025" cy="381000"/>
          </a:xfrm>
          <a:prstGeom prst="rect">
            <a:avLst/>
          </a:prstGeom>
        </p:spPr>
      </p:pic>
      <p:sp>
        <p:nvSpPr>
          <p:cNvPr id="16" name="TextBox 15">
            <a:extLst>
              <a:ext uri="{FF2B5EF4-FFF2-40B4-BE49-F238E27FC236}">
                <a16:creationId xmlns:a16="http://schemas.microsoft.com/office/drawing/2014/main" id="{176AE1E0-8136-5C42-B152-DB7303754CA3}"/>
              </a:ext>
            </a:extLst>
          </p:cNvPr>
          <p:cNvSpPr txBox="1"/>
          <p:nvPr/>
        </p:nvSpPr>
        <p:spPr>
          <a:xfrm>
            <a:off x="4455373" y="2288028"/>
            <a:ext cx="1665057" cy="248209"/>
          </a:xfrm>
          <a:prstGeom prst="rect">
            <a:avLst/>
          </a:prstGeom>
          <a:noFill/>
        </p:spPr>
        <p:txBody>
          <a:bodyPr wrap="square" rtlCol="0">
            <a:spAutoFit/>
          </a:bodyPr>
          <a:lstStyle/>
          <a:p>
            <a:r>
              <a:rPr lang="en-US" sz="1013" b="1">
                <a:solidFill>
                  <a:srgbClr val="2F323E"/>
                </a:solidFill>
                <a:latin typeface="Source Sans Pro" panose="020B0503030403020204" pitchFamily="34" charset="0"/>
                <a:ea typeface="Source Sans Pro" panose="020B0503030403020204" pitchFamily="34" charset="0"/>
              </a:rPr>
              <a:t>Federated Identity</a:t>
            </a:r>
            <a:endParaRPr lang="en-BY" sz="1013" b="1">
              <a:solidFill>
                <a:srgbClr val="2F323E"/>
              </a:solidFill>
              <a:latin typeface="Source Sans Pro" panose="020B0503030403020204" pitchFamily="34" charset="0"/>
              <a:ea typeface="Source Sans Pro" panose="020B0503030403020204" pitchFamily="34" charset="0"/>
            </a:endParaRPr>
          </a:p>
        </p:txBody>
      </p:sp>
      <p:sp>
        <p:nvSpPr>
          <p:cNvPr id="17" name="Rectangle 16">
            <a:extLst>
              <a:ext uri="{FF2B5EF4-FFF2-40B4-BE49-F238E27FC236}">
                <a16:creationId xmlns:a16="http://schemas.microsoft.com/office/drawing/2014/main" id="{E0240907-F172-CB42-8B88-A16747487E3E}"/>
              </a:ext>
            </a:extLst>
          </p:cNvPr>
          <p:cNvSpPr/>
          <p:nvPr/>
        </p:nvSpPr>
        <p:spPr>
          <a:xfrm>
            <a:off x="4242818" y="2919169"/>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pic>
        <p:nvPicPr>
          <p:cNvPr id="18" name="Picture 17" descr="A close up of a logo&#10;&#10;Description automatically generated">
            <a:extLst>
              <a:ext uri="{FF2B5EF4-FFF2-40B4-BE49-F238E27FC236}">
                <a16:creationId xmlns:a16="http://schemas.microsoft.com/office/drawing/2014/main" id="{7B107F4C-5E04-374C-8DDA-C9721CBE033C}"/>
              </a:ext>
            </a:extLst>
          </p:cNvPr>
          <p:cNvPicPr>
            <a:picLocks noChangeAspect="1"/>
          </p:cNvPicPr>
          <p:nvPr/>
        </p:nvPicPr>
        <p:blipFill>
          <a:blip r:embed="rId7"/>
          <a:stretch>
            <a:fillRect/>
          </a:stretch>
        </p:blipFill>
        <p:spPr>
          <a:xfrm>
            <a:off x="6464520" y="3085333"/>
            <a:ext cx="200025" cy="381000"/>
          </a:xfrm>
          <a:prstGeom prst="rect">
            <a:avLst/>
          </a:prstGeom>
        </p:spPr>
      </p:pic>
      <p:sp>
        <p:nvSpPr>
          <p:cNvPr id="19" name="TextBox 18">
            <a:extLst>
              <a:ext uri="{FF2B5EF4-FFF2-40B4-BE49-F238E27FC236}">
                <a16:creationId xmlns:a16="http://schemas.microsoft.com/office/drawing/2014/main" id="{E27E2DFD-07DC-7847-A656-388515DEF037}"/>
              </a:ext>
            </a:extLst>
          </p:cNvPr>
          <p:cNvSpPr txBox="1"/>
          <p:nvPr/>
        </p:nvSpPr>
        <p:spPr>
          <a:xfrm>
            <a:off x="4455372" y="3137333"/>
            <a:ext cx="1885994" cy="248209"/>
          </a:xfrm>
          <a:prstGeom prst="rect">
            <a:avLst/>
          </a:prstGeom>
          <a:noFill/>
        </p:spPr>
        <p:txBody>
          <a:bodyPr wrap="square" rtlCol="0">
            <a:spAutoFit/>
          </a:bodyPr>
          <a:lstStyle/>
          <a:p>
            <a:r>
              <a:rPr lang="en-US" sz="1013" b="1">
                <a:solidFill>
                  <a:srgbClr val="2F323E"/>
                </a:solidFill>
                <a:latin typeface="Source Sans Pro" panose="020B0503030403020204" pitchFamily="34" charset="0"/>
                <a:ea typeface="Source Sans Pro" panose="020B0503030403020204" pitchFamily="34" charset="0"/>
              </a:rPr>
              <a:t>Gatekeeper </a:t>
            </a:r>
            <a:endParaRPr lang="en-BY" sz="1013" b="1">
              <a:solidFill>
                <a:srgbClr val="2F323E"/>
              </a:solidFill>
              <a:latin typeface="Source Sans Pro" panose="020B0503030403020204" pitchFamily="34" charset="0"/>
              <a:ea typeface="Source Sans Pro" panose="020B0503030403020204" pitchFamily="34" charset="0"/>
            </a:endParaRPr>
          </a:p>
        </p:txBody>
      </p:sp>
      <p:sp>
        <p:nvSpPr>
          <p:cNvPr id="14" name="Rectangle 13">
            <a:extLst>
              <a:ext uri="{FF2B5EF4-FFF2-40B4-BE49-F238E27FC236}">
                <a16:creationId xmlns:a16="http://schemas.microsoft.com/office/drawing/2014/main" id="{58274947-331A-4748-9D13-EC1C34B88C7C}"/>
              </a:ext>
            </a:extLst>
          </p:cNvPr>
          <p:cNvSpPr/>
          <p:nvPr/>
        </p:nvSpPr>
        <p:spPr>
          <a:xfrm>
            <a:off x="4242818" y="3762217"/>
            <a:ext cx="2631948" cy="676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Y" sz="1013"/>
          </a:p>
        </p:txBody>
      </p:sp>
      <p:pic>
        <p:nvPicPr>
          <p:cNvPr id="15" name="Picture 14" descr="A close up of a logo&#10;&#10;Description automatically generated">
            <a:extLst>
              <a:ext uri="{FF2B5EF4-FFF2-40B4-BE49-F238E27FC236}">
                <a16:creationId xmlns:a16="http://schemas.microsoft.com/office/drawing/2014/main" id="{407A5143-37F8-429A-8B7F-34429ACB56A9}"/>
              </a:ext>
            </a:extLst>
          </p:cNvPr>
          <p:cNvPicPr>
            <a:picLocks noChangeAspect="1"/>
          </p:cNvPicPr>
          <p:nvPr/>
        </p:nvPicPr>
        <p:blipFill>
          <a:blip r:embed="rId7"/>
          <a:stretch>
            <a:fillRect/>
          </a:stretch>
        </p:blipFill>
        <p:spPr>
          <a:xfrm>
            <a:off x="6464520" y="3928381"/>
            <a:ext cx="200025" cy="381000"/>
          </a:xfrm>
          <a:prstGeom prst="rect">
            <a:avLst/>
          </a:prstGeom>
        </p:spPr>
      </p:pic>
      <p:sp>
        <p:nvSpPr>
          <p:cNvPr id="20" name="TextBox 19">
            <a:extLst>
              <a:ext uri="{FF2B5EF4-FFF2-40B4-BE49-F238E27FC236}">
                <a16:creationId xmlns:a16="http://schemas.microsoft.com/office/drawing/2014/main" id="{140AA6D1-D302-4235-A782-CE27E2829732}"/>
              </a:ext>
            </a:extLst>
          </p:cNvPr>
          <p:cNvSpPr txBox="1"/>
          <p:nvPr/>
        </p:nvSpPr>
        <p:spPr>
          <a:xfrm>
            <a:off x="4455372" y="3980381"/>
            <a:ext cx="1885994" cy="248209"/>
          </a:xfrm>
          <a:prstGeom prst="rect">
            <a:avLst/>
          </a:prstGeom>
          <a:noFill/>
        </p:spPr>
        <p:txBody>
          <a:bodyPr wrap="square" rtlCol="0">
            <a:spAutoFit/>
          </a:bodyPr>
          <a:lstStyle/>
          <a:p>
            <a:r>
              <a:rPr lang="en-US" sz="1013" b="1">
                <a:solidFill>
                  <a:srgbClr val="2F323E"/>
                </a:solidFill>
                <a:latin typeface="Source Sans Pro" panose="020B0503030403020204" pitchFamily="34" charset="0"/>
                <a:ea typeface="Source Sans Pro" panose="020B0503030403020204" pitchFamily="34" charset="0"/>
              </a:rPr>
              <a:t>Valet key</a:t>
            </a:r>
            <a:endParaRPr lang="en-BY" sz="1013" b="1">
              <a:solidFill>
                <a:srgbClr val="2F323E"/>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39015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3457095"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3492158"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7797135"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Federated IDENTITY</a:t>
            </a:r>
          </a:p>
        </p:txBody>
      </p:sp>
      <p:sp>
        <p:nvSpPr>
          <p:cNvPr id="9" name="Content Placeholder 2">
            <a:extLst>
              <a:ext uri="{FF2B5EF4-FFF2-40B4-BE49-F238E27FC236}">
                <a16:creationId xmlns:a16="http://schemas.microsoft.com/office/drawing/2014/main" id="{35D341EF-2820-41BE-8131-A65E4066B74E}"/>
              </a:ext>
            </a:extLst>
          </p:cNvPr>
          <p:cNvSpPr txBox="1">
            <a:spLocks/>
          </p:cNvSpPr>
          <p:nvPr/>
        </p:nvSpPr>
        <p:spPr>
          <a:xfrm>
            <a:off x="711132" y="1777803"/>
            <a:ext cx="3860868" cy="3056415"/>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Users typically need to work with multiple applications provided and hosted by different organizations they have a business relationship with.</a:t>
            </a: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57175" marR="0" lvl="0" indent="-257175" algn="l" defTabSz="342900" rtl="0" eaLnBrk="1" fontAlgn="auto" latinLnBrk="0" hangingPunct="1">
              <a:lnSpc>
                <a:spcPct val="100000"/>
              </a:lnSpc>
              <a:spcBef>
                <a:spcPct val="20000"/>
              </a:spcBef>
              <a:spcAft>
                <a:spcPts val="0"/>
              </a:spcAft>
              <a:buClr>
                <a:schemeClr val="accent5"/>
              </a:buClr>
              <a:buSzTx/>
              <a:buFont typeface="Arial"/>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Eliminate disjointed user experience</a:t>
            </a:r>
          </a:p>
          <a:p>
            <a:pPr marL="257175" marR="0" lvl="0" indent="-257175" algn="l" defTabSz="342900" rtl="0" eaLnBrk="1" fontAlgn="auto" latinLnBrk="0" hangingPunct="1">
              <a:lnSpc>
                <a:spcPct val="100000"/>
              </a:lnSpc>
              <a:spcBef>
                <a:spcPct val="20000"/>
              </a:spcBef>
              <a:spcAft>
                <a:spcPts val="0"/>
              </a:spcAft>
              <a:buClr>
                <a:schemeClr val="accent5"/>
              </a:buClr>
              <a:buSzTx/>
              <a:buFont typeface="Arial"/>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Minimize security vulnerabilities</a:t>
            </a:r>
          </a:p>
          <a:p>
            <a:pPr marL="257175" marR="0" lvl="0" indent="-257175" algn="l" defTabSz="342900" rtl="0" eaLnBrk="1" fontAlgn="auto" latinLnBrk="0" hangingPunct="1">
              <a:lnSpc>
                <a:spcPct val="100000"/>
              </a:lnSpc>
              <a:spcBef>
                <a:spcPct val="20000"/>
              </a:spcBef>
              <a:spcAft>
                <a:spcPts val="0"/>
              </a:spcAft>
              <a:buClr>
                <a:schemeClr val="accent5"/>
              </a:buClr>
              <a:buSzTx/>
              <a:buFont typeface="Arial"/>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Simplify user management</a:t>
            </a:r>
          </a:p>
          <a:p>
            <a:pPr marL="257175" marR="0" lvl="0" indent="-257175" algn="l" defTabSz="342900" rtl="0" eaLnBrk="1" fontAlgn="auto" latinLnBrk="0" hangingPunct="1">
              <a:lnSpc>
                <a:spcPct val="100000"/>
              </a:lnSpc>
              <a:spcBef>
                <a:spcPct val="20000"/>
              </a:spcBef>
              <a:spcAft>
                <a:spcPts val="0"/>
              </a:spcAft>
              <a:buClrTx/>
              <a:buSzTx/>
              <a:buFont typeface="Arial"/>
              <a:buChar char="•"/>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60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Pct val="110000"/>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Separate user authentication from the application code, and delegate authentication to a trusted identity provider.</a:t>
            </a:r>
            <a:endParaRPr kumimoji="0" lang="uk-UA"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pic>
        <p:nvPicPr>
          <p:cNvPr id="10" name="Picture 9" descr="A picture containing timeline&#10;&#10;Description automatically generated">
            <a:extLst>
              <a:ext uri="{FF2B5EF4-FFF2-40B4-BE49-F238E27FC236}">
                <a16:creationId xmlns:a16="http://schemas.microsoft.com/office/drawing/2014/main" id="{1E34245F-C7BD-4457-995F-D0EC81E6B2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5864" y="1711667"/>
            <a:ext cx="4006910" cy="3122551"/>
          </a:xfrm>
          <a:prstGeom prst="rect">
            <a:avLst/>
          </a:prstGeom>
        </p:spPr>
      </p:pic>
    </p:spTree>
    <p:extLst>
      <p:ext uri="{BB962C8B-B14F-4D97-AF65-F5344CB8AC3E}">
        <p14:creationId xmlns:p14="http://schemas.microsoft.com/office/powerpoint/2010/main" val="1032147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242047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445022"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1924386"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gatekeeper</a:t>
            </a:r>
          </a:p>
        </p:txBody>
      </p:sp>
      <p:pic>
        <p:nvPicPr>
          <p:cNvPr id="6" name="Picture 5" descr="Diagram&#10;&#10;Description automatically generated">
            <a:extLst>
              <a:ext uri="{FF2B5EF4-FFF2-40B4-BE49-F238E27FC236}">
                <a16:creationId xmlns:a16="http://schemas.microsoft.com/office/drawing/2014/main" id="{D5A2B0A0-400C-4220-A268-62FC0CDC1A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932" y="2756030"/>
            <a:ext cx="5264455" cy="1838642"/>
          </a:xfrm>
          <a:prstGeom prst="rect">
            <a:avLst/>
          </a:prstGeom>
        </p:spPr>
      </p:pic>
      <p:sp>
        <p:nvSpPr>
          <p:cNvPr id="8" name="TextBox 7">
            <a:extLst>
              <a:ext uri="{FF2B5EF4-FFF2-40B4-BE49-F238E27FC236}">
                <a16:creationId xmlns:a16="http://schemas.microsoft.com/office/drawing/2014/main" id="{64AB97AD-90EE-44F5-9412-EADE6D7D8964}"/>
              </a:ext>
            </a:extLst>
          </p:cNvPr>
          <p:cNvSpPr txBox="1"/>
          <p:nvPr/>
        </p:nvSpPr>
        <p:spPr>
          <a:xfrm>
            <a:off x="598915" y="1715296"/>
            <a:ext cx="8425918" cy="634020"/>
          </a:xfrm>
          <a:prstGeom prst="rect">
            <a:avLst/>
          </a:prstGeom>
          <a:noFill/>
        </p:spPr>
        <p:txBody>
          <a:bodyPr wrap="square">
            <a:spAutoFit/>
          </a:body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Applications expose their functionality to clients by accepting and processing requests. This code usually also performs authentication and validation. This may introduce vulnerability.</a:t>
            </a:r>
          </a:p>
        </p:txBody>
      </p:sp>
      <p:sp>
        <p:nvSpPr>
          <p:cNvPr id="10" name="TextBox 9">
            <a:extLst>
              <a:ext uri="{FF2B5EF4-FFF2-40B4-BE49-F238E27FC236}">
                <a16:creationId xmlns:a16="http://schemas.microsoft.com/office/drawing/2014/main" id="{6B7ABBBD-114A-4F63-A28B-95A60C74F2E1}"/>
              </a:ext>
            </a:extLst>
          </p:cNvPr>
          <p:cNvSpPr txBox="1"/>
          <p:nvPr/>
        </p:nvSpPr>
        <p:spPr>
          <a:xfrm>
            <a:off x="598914" y="2495960"/>
            <a:ext cx="2899988" cy="2099036"/>
          </a:xfrm>
          <a:prstGeom prst="rect">
            <a:avLst/>
          </a:prstGeom>
          <a:noFill/>
        </p:spPr>
        <p:txBody>
          <a:bodyPr wrap="square">
            <a:spAutoFit/>
          </a:bodyPr>
          <a:lstStyle/>
          <a:p>
            <a:pPr marL="0" marR="0" lvl="0" indent="0" algn="l" defTabSz="342900" rtl="0" eaLnBrk="1" fontAlgn="auto" latinLnBrk="0" hangingPunct="1">
              <a:lnSpc>
                <a:spcPct val="100000"/>
              </a:lnSpc>
              <a:spcBef>
                <a:spcPts val="6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R="0" lvl="0" algn="l" defTabSz="342900" rtl="0" eaLnBrk="1" fontAlgn="auto" latinLnBrk="0" hangingPunct="1">
              <a:lnSpc>
                <a:spcPct val="100000"/>
              </a:lnSpc>
              <a:spcBef>
                <a:spcPct val="20000"/>
              </a:spcBef>
              <a:spcAft>
                <a:spcPts val="0"/>
              </a:spcAft>
              <a:buClr>
                <a:schemeClr val="accent5"/>
              </a:buClr>
              <a:buSzTx/>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Minimize the risk of clients gaining access to sensitive information and services by compromising application’s hosting environment</a:t>
            </a: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60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Decouple hosts or tasks that expose public endpoints from the code that processes requests and accesses storage.</a:t>
            </a:r>
          </a:p>
          <a:p>
            <a:pPr marL="274320" marR="0" lvl="0" indent="-274320" algn="l" defTabSz="342900" rtl="0" eaLnBrk="1" fontAlgn="auto" latinLnBrk="0" hangingPunct="1">
              <a:lnSpc>
                <a:spcPct val="100000"/>
              </a:lnSpc>
              <a:spcBef>
                <a:spcPts val="0"/>
              </a:spcBef>
              <a:spcAft>
                <a:spcPts val="0"/>
              </a:spcAft>
              <a:buClr>
                <a:schemeClr val="accent5"/>
              </a:buClr>
              <a:buSzPct val="110000"/>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Introduce controlled validation</a:t>
            </a:r>
            <a:endParaRPr kumimoji="0" lang="uk-UA"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p:txBody>
      </p:sp>
    </p:spTree>
    <p:extLst>
      <p:ext uri="{BB962C8B-B14F-4D97-AF65-F5344CB8AC3E}">
        <p14:creationId xmlns:p14="http://schemas.microsoft.com/office/powerpoint/2010/main" val="18094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7" y="908958"/>
            <a:ext cx="2164969"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3" y="729007"/>
            <a:ext cx="2186926"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5" y="798703"/>
            <a:ext cx="1668882"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Valet key</a:t>
            </a:r>
          </a:p>
        </p:txBody>
      </p:sp>
      <p:pic>
        <p:nvPicPr>
          <p:cNvPr id="6" name="Picture 5" descr="Diagram&#10;&#10;Description automatically generated">
            <a:extLst>
              <a:ext uri="{FF2B5EF4-FFF2-40B4-BE49-F238E27FC236}">
                <a16:creationId xmlns:a16="http://schemas.microsoft.com/office/drawing/2014/main" id="{1047F585-97E8-4DB9-8EA0-D3CBB1B79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5566" y="2756323"/>
            <a:ext cx="5259855" cy="1971906"/>
          </a:xfrm>
          <a:prstGeom prst="rect">
            <a:avLst/>
          </a:prstGeom>
        </p:spPr>
      </p:pic>
      <p:sp>
        <p:nvSpPr>
          <p:cNvPr id="8" name="Content Placeholder 2">
            <a:extLst>
              <a:ext uri="{FF2B5EF4-FFF2-40B4-BE49-F238E27FC236}">
                <a16:creationId xmlns:a16="http://schemas.microsoft.com/office/drawing/2014/main" id="{01C99C17-F79E-4D56-A837-C10669696D4B}"/>
              </a:ext>
            </a:extLst>
          </p:cNvPr>
          <p:cNvSpPr txBox="1">
            <a:spLocks/>
          </p:cNvSpPr>
          <p:nvPr/>
        </p:nvSpPr>
        <p:spPr>
          <a:xfrm>
            <a:off x="545977" y="1730026"/>
            <a:ext cx="7732319" cy="974066"/>
          </a:xfrm>
          <a:prstGeom prst="rect">
            <a:avLst/>
          </a:prstGeom>
        </p:spPr>
        <p:txBody>
          <a:bodyPr>
            <a:normAutofit lnSpcReduction="10000"/>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Context/Risk:</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indent="0">
              <a:buNone/>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Typically, the application handles the movement of the data: from storage to the client and from the client to the data store. However, this approach absorbs valuable resources such as compute, memory, and bandwidth. </a:t>
            </a:r>
          </a:p>
          <a:p>
            <a:pPr marL="0" indent="0">
              <a:buNone/>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Data stores have the ability to handle upload and download of data directly. But, this typically requires the client to have access to the security credentials for the store. </a:t>
            </a:r>
          </a:p>
        </p:txBody>
      </p:sp>
      <p:sp>
        <p:nvSpPr>
          <p:cNvPr id="9" name="TextBox 8">
            <a:extLst>
              <a:ext uri="{FF2B5EF4-FFF2-40B4-BE49-F238E27FC236}">
                <a16:creationId xmlns:a16="http://schemas.microsoft.com/office/drawing/2014/main" id="{4D9E9793-999D-4BE8-A656-FA368DEEC39F}"/>
              </a:ext>
            </a:extLst>
          </p:cNvPr>
          <p:cNvSpPr txBox="1"/>
          <p:nvPr/>
        </p:nvSpPr>
        <p:spPr>
          <a:xfrm>
            <a:off x="545977" y="2750202"/>
            <a:ext cx="2835855" cy="2268313"/>
          </a:xfrm>
          <a:prstGeom prst="rect">
            <a:avLst/>
          </a:prstGeom>
          <a:noFill/>
        </p:spPr>
        <p:txBody>
          <a:bodyPr wrap="square">
            <a:spAutoFit/>
          </a:body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Intention: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ct val="20000"/>
              </a:spcBef>
              <a:spcAft>
                <a:spcPts val="0"/>
              </a:spcAft>
              <a:buClrTx/>
              <a:buSzTx/>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Minimize data transfer costs and the requirement to scale out the application, and to maximize performance. </a:t>
            </a:r>
          </a:p>
          <a:p>
            <a:pPr marL="0" marR="0" lvl="0" indent="0" algn="l" defTabSz="342900" rtl="0" eaLnBrk="1" fontAlgn="auto" latinLnBrk="0" hangingPunct="1">
              <a:lnSpc>
                <a:spcPct val="100000"/>
              </a:lnSpc>
              <a:spcBef>
                <a:spcPct val="20000"/>
              </a:spcBef>
              <a:spcAft>
                <a:spcPts val="0"/>
              </a:spcAft>
              <a:buClrTx/>
              <a:buSzTx/>
              <a:buFont typeface="Arial"/>
              <a:buNone/>
              <a:tabLst/>
              <a:defRPr/>
            </a:pP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600"/>
              </a:spcAft>
              <a:buClrTx/>
              <a:buSzTx/>
              <a:buFont typeface="Arial"/>
              <a:buNone/>
              <a:tabLst/>
              <a:defRPr/>
            </a:pPr>
            <a:r>
              <a:rPr kumimoji="0" lang="en-US" sz="11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Solution:</a:t>
            </a:r>
            <a:endPar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endParaRPr>
          </a:p>
          <a:p>
            <a:pPr marL="0" marR="0" lvl="0" indent="0" algn="l" defTabSz="342900" rtl="0" eaLnBrk="1" fontAlgn="auto" latinLnBrk="0" hangingPunct="1">
              <a:lnSpc>
                <a:spcPct val="100000"/>
              </a:lnSpc>
              <a:spcBef>
                <a:spcPts val="0"/>
              </a:spcBef>
              <a:spcAft>
                <a:spcPts val="0"/>
              </a:spcAft>
              <a:buClrTx/>
              <a:buSzPct val="110000"/>
              <a:buFont typeface="Arial"/>
              <a:buNone/>
              <a:tabLst/>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mn-cs"/>
              </a:rPr>
              <a:t>Restrict access to the data store’s public connection and provide the client with a key or token that the data store can validate. Which will provide time-limited access to specific resources and allows only predefined operations.</a:t>
            </a:r>
          </a:p>
        </p:txBody>
      </p:sp>
    </p:spTree>
    <p:extLst>
      <p:ext uri="{BB962C8B-B14F-4D97-AF65-F5344CB8AC3E}">
        <p14:creationId xmlns:p14="http://schemas.microsoft.com/office/powerpoint/2010/main" val="3696441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computer keyboard&#10;&#10;Description automatically generated">
            <a:extLst>
              <a:ext uri="{FF2B5EF4-FFF2-40B4-BE49-F238E27FC236}">
                <a16:creationId xmlns:a16="http://schemas.microsoft.com/office/drawing/2014/main" id="{FBC5FF73-B5B7-4FC3-83AE-C948DFA0CF13}"/>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837" y="0"/>
            <a:ext cx="9141768" cy="5143500"/>
          </a:xfrm>
          <a:prstGeom prst="rect">
            <a:avLst/>
          </a:prstGeom>
        </p:spPr>
      </p:pic>
      <p:sp>
        <p:nvSpPr>
          <p:cNvPr id="10" name="Rectangle 9">
            <a:extLst>
              <a:ext uri="{FF2B5EF4-FFF2-40B4-BE49-F238E27FC236}">
                <a16:creationId xmlns:a16="http://schemas.microsoft.com/office/drawing/2014/main" id="{75AC51C6-508C-45B2-8998-06BA876E487C}"/>
              </a:ext>
            </a:extLst>
          </p:cNvPr>
          <p:cNvSpPr/>
          <p:nvPr/>
        </p:nvSpPr>
        <p:spPr>
          <a:xfrm>
            <a:off x="673561" y="896976"/>
            <a:ext cx="4364831" cy="67688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835819" y="729007"/>
            <a:ext cx="4364831" cy="676884"/>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60000" y="789103"/>
            <a:ext cx="3901965"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ZERO-DOWNTIME RELEASE</a:t>
            </a:r>
            <a:endParaRPr lang="en-BY" sz="3600" b="1" cap="all" spc="75" baseline="10000" dirty="0">
              <a:solidFill>
                <a:schemeClr val="bg1"/>
              </a:solidFill>
              <a:latin typeface="Oswald" panose="02000503000000000000" pitchFamily="2" charset="0"/>
            </a:endParaRPr>
          </a:p>
        </p:txBody>
      </p:sp>
    </p:spTree>
    <p:extLst>
      <p:ext uri="{BB962C8B-B14F-4D97-AF65-F5344CB8AC3E}">
        <p14:creationId xmlns:p14="http://schemas.microsoft.com/office/powerpoint/2010/main" val="236544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building&#10;&#10;Description automatically generated">
            <a:extLst>
              <a:ext uri="{FF2B5EF4-FFF2-40B4-BE49-F238E27FC236}">
                <a16:creationId xmlns:a16="http://schemas.microsoft.com/office/drawing/2014/main" id="{CF35DCB2-4860-417A-8570-DD40927B5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48756" cy="5143500"/>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2099301"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5" y="729007"/>
            <a:ext cx="2099300"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1633003"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OVERVIEW</a:t>
            </a:r>
          </a:p>
        </p:txBody>
      </p:sp>
      <p:sp>
        <p:nvSpPr>
          <p:cNvPr id="11" name="TextBox 10">
            <a:extLst>
              <a:ext uri="{FF2B5EF4-FFF2-40B4-BE49-F238E27FC236}">
                <a16:creationId xmlns:a16="http://schemas.microsoft.com/office/drawing/2014/main" id="{7A764D6B-43AB-4FEB-8018-00C645295EEA}"/>
              </a:ext>
            </a:extLst>
          </p:cNvPr>
          <p:cNvSpPr txBox="1"/>
          <p:nvPr/>
        </p:nvSpPr>
        <p:spPr>
          <a:xfrm>
            <a:off x="2678635" y="1140589"/>
            <a:ext cx="1167307" cy="2862322"/>
          </a:xfrm>
          <a:prstGeom prst="rect">
            <a:avLst/>
          </a:prstGeom>
          <a:noFill/>
        </p:spPr>
        <p:txBody>
          <a:bodyPr wrap="none" rtlCol="0">
            <a:spAutoFit/>
          </a:bodyPr>
          <a:lstStyle/>
          <a:p>
            <a:r>
              <a:rPr lang="en-US" sz="18000" dirty="0">
                <a:solidFill>
                  <a:schemeClr val="bg1">
                    <a:lumMod val="95000"/>
                  </a:schemeClr>
                </a:solidFill>
                <a:latin typeface="Source Sans Pro" panose="020B0503030403020204" pitchFamily="34" charset="0"/>
              </a:rPr>
              <a:t>“</a:t>
            </a:r>
          </a:p>
        </p:txBody>
      </p:sp>
      <p:sp>
        <p:nvSpPr>
          <p:cNvPr id="15" name="TextBox 14">
            <a:extLst>
              <a:ext uri="{FF2B5EF4-FFF2-40B4-BE49-F238E27FC236}">
                <a16:creationId xmlns:a16="http://schemas.microsoft.com/office/drawing/2014/main" id="{133E5BC3-23F7-479E-BE5D-7C1340D94A44}"/>
              </a:ext>
            </a:extLst>
          </p:cNvPr>
          <p:cNvSpPr txBox="1"/>
          <p:nvPr/>
        </p:nvSpPr>
        <p:spPr>
          <a:xfrm>
            <a:off x="7814612" y="2365721"/>
            <a:ext cx="1167307" cy="2862322"/>
          </a:xfrm>
          <a:prstGeom prst="rect">
            <a:avLst/>
          </a:prstGeom>
          <a:noFill/>
        </p:spPr>
        <p:txBody>
          <a:bodyPr wrap="square">
            <a:spAutoFit/>
          </a:bodyPr>
          <a:lstStyle/>
          <a:p>
            <a:r>
              <a:rPr lang="en-US" sz="18000">
                <a:solidFill>
                  <a:schemeClr val="bg1">
                    <a:lumMod val="95000"/>
                  </a:schemeClr>
                </a:solidFill>
                <a:latin typeface="Source Sans Pro" panose="020B0503030403020204" pitchFamily="34" charset="0"/>
              </a:rPr>
              <a:t>”</a:t>
            </a:r>
          </a:p>
        </p:txBody>
      </p:sp>
      <p:sp>
        <p:nvSpPr>
          <p:cNvPr id="12" name="Rectangle 11">
            <a:extLst>
              <a:ext uri="{FF2B5EF4-FFF2-40B4-BE49-F238E27FC236}">
                <a16:creationId xmlns:a16="http://schemas.microsoft.com/office/drawing/2014/main" id="{9C663A56-AEBB-41F9-866D-13544E3EBA88}"/>
              </a:ext>
            </a:extLst>
          </p:cNvPr>
          <p:cNvSpPr/>
          <p:nvPr/>
        </p:nvSpPr>
        <p:spPr>
          <a:xfrm>
            <a:off x="3768632" y="1894926"/>
            <a:ext cx="5006691" cy="1200329"/>
          </a:xfrm>
          <a:prstGeom prst="rect">
            <a:avLst/>
          </a:prstGeom>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Source Sans Pro" panose="020B0503030403020204" pitchFamily="34" charset="0"/>
                <a:ea typeface="Source Sans Pro" panose="020B0503030403020204" pitchFamily="34" charset="0"/>
                <a:cs typeface="Trebuchet MS" charset="0"/>
              </a:rPr>
              <a:t>ZERO-DOWNTIME RELEASE</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 also known as hot deployment, is one in which the actual process of switching users from one release to another happens nearly instantaneously. </a:t>
            </a:r>
          </a:p>
          <a:p>
            <a:pPr marL="0" marR="0" lvl="0" indent="0" algn="l" defTabSz="342900" rtl="0" eaLnBrk="1" fontAlgn="auto" latinLnBrk="0" hangingPunct="1">
              <a:lnSpc>
                <a:spcPct val="100000"/>
              </a:lnSpc>
              <a:spcBef>
                <a:spcPts val="0"/>
              </a:spcBef>
              <a:spcAft>
                <a:spcPts val="0"/>
              </a:spcAft>
              <a:buClrTx/>
              <a:buSzTx/>
              <a:buFontTx/>
              <a:buNone/>
              <a:tabLst/>
              <a:defRPr/>
            </a:pPr>
            <a:endParaRPr lang="en-US" sz="1200" dirty="0">
              <a:solidFill>
                <a:schemeClr val="accent1"/>
              </a:solidFill>
              <a:latin typeface="Source Sans Pro" panose="020B0503030403020204" pitchFamily="34" charset="0"/>
              <a:ea typeface="Source Sans Pro" panose="020B0503030403020204" pitchFamily="34" charset="0"/>
              <a:cs typeface="Trebuchet MS" charset="0"/>
            </a:endParaRPr>
          </a:p>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Crucially, it must also be possible to back users out to the previous version nearly instantaneously too, if something goes wrong.</a:t>
            </a:r>
          </a:p>
        </p:txBody>
      </p:sp>
      <p:sp>
        <p:nvSpPr>
          <p:cNvPr id="2" name="TextBox 1">
            <a:extLst>
              <a:ext uri="{FF2B5EF4-FFF2-40B4-BE49-F238E27FC236}">
                <a16:creationId xmlns:a16="http://schemas.microsoft.com/office/drawing/2014/main" id="{719DE389-E1D0-486E-54B8-EBDE230EBA6F}"/>
              </a:ext>
            </a:extLst>
          </p:cNvPr>
          <p:cNvSpPr txBox="1"/>
          <p:nvPr/>
        </p:nvSpPr>
        <p:spPr>
          <a:xfrm>
            <a:off x="3768633" y="3952828"/>
            <a:ext cx="5006690" cy="461665"/>
          </a:xfrm>
          <a:prstGeom prst="rect">
            <a:avLst/>
          </a:prstGeom>
          <a:noFill/>
        </p:spPr>
        <p:txBody>
          <a:bodyPr wrap="square" rtlCol="0">
            <a:spAutoFit/>
          </a:bodyPr>
          <a:lstStyle/>
          <a:p>
            <a:r>
              <a:rPr lang="en-US" sz="1200" b="0" i="0" u="none" strike="noStrike" kern="1200" baseline="0" dirty="0">
                <a:latin typeface="Source Sans Pro" panose="020B0503030403020204" pitchFamily="34" charset="0"/>
                <a:ea typeface="Source Sans Pro" panose="020B0503030403020204" pitchFamily="34" charset="0"/>
              </a:rPr>
              <a:t>Such techniques as </a:t>
            </a:r>
            <a:r>
              <a:rPr lang="en-US" sz="1200" b="1" i="0" u="none" strike="noStrike" kern="1200" baseline="0" dirty="0">
                <a:latin typeface="Source Sans Pro" panose="020B0503030403020204" pitchFamily="34" charset="0"/>
                <a:ea typeface="Source Sans Pro" panose="020B0503030403020204" pitchFamily="34" charset="0"/>
              </a:rPr>
              <a:t>blue-green deployments</a:t>
            </a:r>
            <a:r>
              <a:rPr lang="en-US" sz="1200" b="0" i="0" u="none" strike="noStrike" kern="1200" baseline="0" dirty="0">
                <a:latin typeface="Source Sans Pro" panose="020B0503030403020204" pitchFamily="34" charset="0"/>
                <a:ea typeface="Source Sans Pro" panose="020B0503030403020204" pitchFamily="34" charset="0"/>
              </a:rPr>
              <a:t> and </a:t>
            </a:r>
            <a:r>
              <a:rPr lang="en-US" sz="1200" b="1" i="0" u="none" strike="noStrike" kern="1200" baseline="0" dirty="0">
                <a:latin typeface="Source Sans Pro" panose="020B0503030403020204" pitchFamily="34" charset="0"/>
                <a:ea typeface="Source Sans Pro" panose="020B0503030403020204" pitchFamily="34" charset="0"/>
              </a:rPr>
              <a:t>canary releasing</a:t>
            </a:r>
            <a:r>
              <a:rPr lang="en-US" sz="1200" b="0" i="0" u="none" strike="noStrike" kern="1200" baseline="0" dirty="0">
                <a:latin typeface="Source Sans Pro" panose="020B0503030403020204" pitchFamily="34" charset="0"/>
                <a:ea typeface="Source Sans Pro" panose="020B0503030403020204" pitchFamily="34" charset="0"/>
              </a:rPr>
              <a:t> can be used to perform </a:t>
            </a:r>
            <a:r>
              <a:rPr lang="en-US" sz="1200" b="1" i="0" u="none" strike="noStrike" kern="1200" baseline="0" dirty="0">
                <a:latin typeface="Source Sans Pro" panose="020B0503030403020204" pitchFamily="34" charset="0"/>
                <a:ea typeface="Source Sans Pro" panose="020B0503030403020204" pitchFamily="34" charset="0"/>
              </a:rPr>
              <a:t>zero-downtime releases</a:t>
            </a:r>
            <a:r>
              <a:rPr lang="en-US" sz="1200" b="0" i="0" u="none" strike="noStrike" kern="1200" baseline="0" dirty="0">
                <a:latin typeface="Source Sans Pro" panose="020B0503030403020204" pitchFamily="34" charset="0"/>
                <a:ea typeface="Source Sans Pro" panose="020B0503030403020204" pitchFamily="34" charset="0"/>
              </a:rPr>
              <a:t>.</a:t>
            </a:r>
            <a:endParaRPr lang="en-US" sz="12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9006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CQS/CQRS (command-query)</a:t>
            </a:r>
          </a:p>
        </p:txBody>
      </p:sp>
      <p:pic>
        <p:nvPicPr>
          <p:cNvPr id="5" name="Graphic 4">
            <a:extLst>
              <a:ext uri="{FF2B5EF4-FFF2-40B4-BE49-F238E27FC236}">
                <a16:creationId xmlns:a16="http://schemas.microsoft.com/office/drawing/2014/main" id="{75D6A2A5-14CC-411D-B343-D548FE4AA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8056" y="1051175"/>
            <a:ext cx="5747888" cy="3996434"/>
          </a:xfrm>
          <a:prstGeom prst="rect">
            <a:avLst/>
          </a:prstGeom>
        </p:spPr>
      </p:pic>
    </p:spTree>
    <p:extLst>
      <p:ext uri="{BB962C8B-B14F-4D97-AF65-F5344CB8AC3E}">
        <p14:creationId xmlns:p14="http://schemas.microsoft.com/office/powerpoint/2010/main" val="510843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8" y="908958"/>
            <a:ext cx="4121409"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4163210"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3625323"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BLUE-GREEN DEPLOYMENT</a:t>
            </a:r>
          </a:p>
        </p:txBody>
      </p:sp>
      <p:sp>
        <p:nvSpPr>
          <p:cNvPr id="2" name="Rounded Rectangle 1">
            <a:extLst>
              <a:ext uri="{FF2B5EF4-FFF2-40B4-BE49-F238E27FC236}">
                <a16:creationId xmlns:a16="http://schemas.microsoft.com/office/drawing/2014/main" id="{14A097C9-B11D-32A8-4BEA-D4EECA3657C3}"/>
              </a:ext>
            </a:extLst>
          </p:cNvPr>
          <p:cNvSpPr/>
          <p:nvPr/>
        </p:nvSpPr>
        <p:spPr>
          <a:xfrm>
            <a:off x="4146458" y="2606076"/>
            <a:ext cx="696283" cy="31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A</a:t>
            </a:r>
          </a:p>
        </p:txBody>
      </p:sp>
      <p:sp>
        <p:nvSpPr>
          <p:cNvPr id="3" name="Rounded Rectangle 2">
            <a:extLst>
              <a:ext uri="{FF2B5EF4-FFF2-40B4-BE49-F238E27FC236}">
                <a16:creationId xmlns:a16="http://schemas.microsoft.com/office/drawing/2014/main" id="{DBF5DA38-DB8B-AF17-4D1C-0036586620C0}"/>
              </a:ext>
            </a:extLst>
          </p:cNvPr>
          <p:cNvSpPr/>
          <p:nvPr/>
        </p:nvSpPr>
        <p:spPr>
          <a:xfrm>
            <a:off x="4610165" y="3070412"/>
            <a:ext cx="696283" cy="31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C</a:t>
            </a:r>
          </a:p>
        </p:txBody>
      </p:sp>
      <p:sp>
        <p:nvSpPr>
          <p:cNvPr id="9" name="Rounded Rectangle 8">
            <a:extLst>
              <a:ext uri="{FF2B5EF4-FFF2-40B4-BE49-F238E27FC236}">
                <a16:creationId xmlns:a16="http://schemas.microsoft.com/office/drawing/2014/main" id="{817153D9-FB5E-DA93-26A5-F32B41696197}"/>
              </a:ext>
            </a:extLst>
          </p:cNvPr>
          <p:cNvSpPr/>
          <p:nvPr/>
        </p:nvSpPr>
        <p:spPr>
          <a:xfrm>
            <a:off x="5004106" y="2606884"/>
            <a:ext cx="696283" cy="31199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B</a:t>
            </a:r>
          </a:p>
        </p:txBody>
      </p:sp>
      <p:sp>
        <p:nvSpPr>
          <p:cNvPr id="10" name="Rounded Rectangle 9">
            <a:extLst>
              <a:ext uri="{FF2B5EF4-FFF2-40B4-BE49-F238E27FC236}">
                <a16:creationId xmlns:a16="http://schemas.microsoft.com/office/drawing/2014/main" id="{A67F2B44-A76D-A867-0899-E5DBFE510E4E}"/>
              </a:ext>
            </a:extLst>
          </p:cNvPr>
          <p:cNvSpPr/>
          <p:nvPr/>
        </p:nvSpPr>
        <p:spPr>
          <a:xfrm>
            <a:off x="4191347" y="3781220"/>
            <a:ext cx="696283" cy="3119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A</a:t>
            </a:r>
          </a:p>
        </p:txBody>
      </p:sp>
      <p:sp>
        <p:nvSpPr>
          <p:cNvPr id="11" name="Rounded Rectangle 10">
            <a:extLst>
              <a:ext uri="{FF2B5EF4-FFF2-40B4-BE49-F238E27FC236}">
                <a16:creationId xmlns:a16="http://schemas.microsoft.com/office/drawing/2014/main" id="{4DF2344D-BAC5-25CA-B35E-681E94353B23}"/>
              </a:ext>
            </a:extLst>
          </p:cNvPr>
          <p:cNvSpPr/>
          <p:nvPr/>
        </p:nvSpPr>
        <p:spPr>
          <a:xfrm>
            <a:off x="4655054" y="4245556"/>
            <a:ext cx="696283" cy="3119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C</a:t>
            </a:r>
          </a:p>
        </p:txBody>
      </p:sp>
      <p:sp>
        <p:nvSpPr>
          <p:cNvPr id="15" name="Rounded Rectangle 14">
            <a:extLst>
              <a:ext uri="{FF2B5EF4-FFF2-40B4-BE49-F238E27FC236}">
                <a16:creationId xmlns:a16="http://schemas.microsoft.com/office/drawing/2014/main" id="{153C005C-DB11-B83C-EA85-4D2B413105AE}"/>
              </a:ext>
            </a:extLst>
          </p:cNvPr>
          <p:cNvSpPr/>
          <p:nvPr/>
        </p:nvSpPr>
        <p:spPr>
          <a:xfrm>
            <a:off x="5048995" y="3782028"/>
            <a:ext cx="696283" cy="31199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B</a:t>
            </a:r>
          </a:p>
        </p:txBody>
      </p:sp>
      <p:sp>
        <p:nvSpPr>
          <p:cNvPr id="16" name="Can 15">
            <a:extLst>
              <a:ext uri="{FF2B5EF4-FFF2-40B4-BE49-F238E27FC236}">
                <a16:creationId xmlns:a16="http://schemas.microsoft.com/office/drawing/2014/main" id="{31424D29-F9B9-1D50-12C5-D62ABBBE41AD}"/>
              </a:ext>
            </a:extLst>
          </p:cNvPr>
          <p:cNvSpPr/>
          <p:nvPr/>
        </p:nvSpPr>
        <p:spPr>
          <a:xfrm>
            <a:off x="6437013" y="2571750"/>
            <a:ext cx="817491" cy="818074"/>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Z"/>
          </a:p>
        </p:txBody>
      </p:sp>
      <p:cxnSp>
        <p:nvCxnSpPr>
          <p:cNvPr id="18" name="Straight Connector 17">
            <a:extLst>
              <a:ext uri="{FF2B5EF4-FFF2-40B4-BE49-F238E27FC236}">
                <a16:creationId xmlns:a16="http://schemas.microsoft.com/office/drawing/2014/main" id="{4112D17E-050B-2BF0-C722-E48EE08559D7}"/>
              </a:ext>
            </a:extLst>
          </p:cNvPr>
          <p:cNvCxnSpPr>
            <a:cxnSpLocks/>
          </p:cNvCxnSpPr>
          <p:nvPr/>
        </p:nvCxnSpPr>
        <p:spPr>
          <a:xfrm>
            <a:off x="3771899" y="3613171"/>
            <a:ext cx="420893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Can 18">
            <a:extLst>
              <a:ext uri="{FF2B5EF4-FFF2-40B4-BE49-F238E27FC236}">
                <a16:creationId xmlns:a16="http://schemas.microsoft.com/office/drawing/2014/main" id="{4ED76012-F9C9-7790-9F90-1A4AFC939FEF}"/>
              </a:ext>
            </a:extLst>
          </p:cNvPr>
          <p:cNvSpPr/>
          <p:nvPr/>
        </p:nvSpPr>
        <p:spPr>
          <a:xfrm>
            <a:off x="6437013" y="3725654"/>
            <a:ext cx="817491" cy="818074"/>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Z"/>
          </a:p>
        </p:txBody>
      </p:sp>
      <p:sp>
        <p:nvSpPr>
          <p:cNvPr id="21" name="Rectangle 20">
            <a:extLst>
              <a:ext uri="{FF2B5EF4-FFF2-40B4-BE49-F238E27FC236}">
                <a16:creationId xmlns:a16="http://schemas.microsoft.com/office/drawing/2014/main" id="{23A8B3C4-2FC0-D2BC-D4C6-1075962A386A}"/>
              </a:ext>
            </a:extLst>
          </p:cNvPr>
          <p:cNvSpPr/>
          <p:nvPr/>
        </p:nvSpPr>
        <p:spPr>
          <a:xfrm>
            <a:off x="2233218" y="3360762"/>
            <a:ext cx="817491" cy="60240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Z" dirty="0"/>
              <a:t>Router</a:t>
            </a:r>
          </a:p>
        </p:txBody>
      </p:sp>
      <p:cxnSp>
        <p:nvCxnSpPr>
          <p:cNvPr id="23" name="Straight Arrow Connector 22">
            <a:extLst>
              <a:ext uri="{FF2B5EF4-FFF2-40B4-BE49-F238E27FC236}">
                <a16:creationId xmlns:a16="http://schemas.microsoft.com/office/drawing/2014/main" id="{00B910E9-E5C8-58FD-059E-65AAE8309E44}"/>
              </a:ext>
            </a:extLst>
          </p:cNvPr>
          <p:cNvCxnSpPr>
            <a:cxnSpLocks/>
          </p:cNvCxnSpPr>
          <p:nvPr/>
        </p:nvCxnSpPr>
        <p:spPr>
          <a:xfrm flipV="1">
            <a:off x="3146612" y="3389824"/>
            <a:ext cx="405883" cy="223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816AD9-0E25-228B-837C-93EC76BBED46}"/>
              </a:ext>
            </a:extLst>
          </p:cNvPr>
          <p:cNvSpPr txBox="1"/>
          <p:nvPr/>
        </p:nvSpPr>
        <p:spPr>
          <a:xfrm>
            <a:off x="545978" y="1857338"/>
            <a:ext cx="7318240" cy="461665"/>
          </a:xfrm>
          <a:prstGeom prst="rect">
            <a:avLst/>
          </a:prstGeom>
          <a:noFill/>
        </p:spPr>
        <p:txBody>
          <a:bodyPr wrap="square" rtlCol="0">
            <a:spAutoFit/>
          </a:bodyPr>
          <a:lstStyle/>
          <a:p>
            <a:r>
              <a:rPr lang="en-US" sz="1200" dirty="0">
                <a:latin typeface="Source Sans Pro" panose="020B0503030403020204" pitchFamily="34" charset="0"/>
                <a:ea typeface="Source Sans Pro" panose="020B0503030403020204" pitchFamily="34" charset="0"/>
              </a:rPr>
              <a:t>The idea is to have two identical versions of your production environment, </a:t>
            </a:r>
            <a:r>
              <a:rPr lang="en-US" sz="1200" b="1" dirty="0">
                <a:latin typeface="Source Sans Pro" panose="020B0503030403020204" pitchFamily="34" charset="0"/>
                <a:ea typeface="Source Sans Pro" panose="020B0503030403020204" pitchFamily="34" charset="0"/>
              </a:rPr>
              <a:t>blue</a:t>
            </a:r>
            <a:r>
              <a:rPr lang="en-US" sz="1200" dirty="0">
                <a:latin typeface="Source Sans Pro" panose="020B0503030403020204" pitchFamily="34" charset="0"/>
                <a:ea typeface="Source Sans Pro" panose="020B0503030403020204" pitchFamily="34" charset="0"/>
              </a:rPr>
              <a:t> and </a:t>
            </a:r>
            <a:r>
              <a:rPr lang="en-US" sz="1200" b="1" dirty="0">
                <a:latin typeface="Source Sans Pro" panose="020B0503030403020204" pitchFamily="34" charset="0"/>
                <a:ea typeface="Source Sans Pro" panose="020B0503030403020204" pitchFamily="34" charset="0"/>
              </a:rPr>
              <a:t>green</a:t>
            </a:r>
            <a:r>
              <a:rPr lang="en-US" sz="1200" dirty="0">
                <a:latin typeface="Source Sans Pro" panose="020B0503030403020204" pitchFamily="34" charset="0"/>
                <a:ea typeface="Source Sans Pro" panose="020B0503030403020204" pitchFamily="34" charset="0"/>
              </a:rPr>
              <a:t>. </a:t>
            </a:r>
            <a:r>
              <a:rPr lang="en-US" sz="1200" b="0" i="0" u="none" strike="noStrike" kern="1200" baseline="0" dirty="0">
                <a:solidFill>
                  <a:schemeClr val="tx1"/>
                </a:solidFill>
                <a:latin typeface="Source Sans Pro" panose="020B0503030403020204" pitchFamily="34" charset="0"/>
                <a:ea typeface="Source Sans Pro" panose="020B0503030403020204" pitchFamily="34" charset="0"/>
              </a:rPr>
              <a:t>Users of the system are routed to the green environment, which is the currently designated production.</a:t>
            </a:r>
          </a:p>
        </p:txBody>
      </p:sp>
      <p:cxnSp>
        <p:nvCxnSpPr>
          <p:cNvPr id="27" name="Straight Arrow Connector 26">
            <a:extLst>
              <a:ext uri="{FF2B5EF4-FFF2-40B4-BE49-F238E27FC236}">
                <a16:creationId xmlns:a16="http://schemas.microsoft.com/office/drawing/2014/main" id="{6CDEDBDE-1821-A7DF-7824-4AC4B8E06683}"/>
              </a:ext>
            </a:extLst>
          </p:cNvPr>
          <p:cNvCxnSpPr>
            <a:cxnSpLocks/>
          </p:cNvCxnSpPr>
          <p:nvPr/>
        </p:nvCxnSpPr>
        <p:spPr>
          <a:xfrm>
            <a:off x="1552352" y="3661963"/>
            <a:ext cx="451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EE3D2C3-E8D7-61AD-462C-743E13290FE4}"/>
              </a:ext>
            </a:extLst>
          </p:cNvPr>
          <p:cNvSpPr/>
          <p:nvPr/>
        </p:nvSpPr>
        <p:spPr>
          <a:xfrm>
            <a:off x="633318" y="3364344"/>
            <a:ext cx="817491" cy="6024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Z" dirty="0"/>
              <a:t>Users</a:t>
            </a:r>
          </a:p>
        </p:txBody>
      </p:sp>
    </p:spTree>
    <p:extLst>
      <p:ext uri="{BB962C8B-B14F-4D97-AF65-F5344CB8AC3E}">
        <p14:creationId xmlns:p14="http://schemas.microsoft.com/office/powerpoint/2010/main" val="2893353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14" name="Rectangle 13">
            <a:extLst>
              <a:ext uri="{FF2B5EF4-FFF2-40B4-BE49-F238E27FC236}">
                <a16:creationId xmlns:a16="http://schemas.microsoft.com/office/drawing/2014/main" id="{1692CEDC-BEEF-46C1-9EF3-7FC8C216DE72}"/>
              </a:ext>
            </a:extLst>
          </p:cNvPr>
          <p:cNvSpPr/>
          <p:nvPr/>
        </p:nvSpPr>
        <p:spPr>
          <a:xfrm>
            <a:off x="545979" y="908958"/>
            <a:ext cx="3060768"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descr="A close up of a logo&#10;&#10;Description automatically generated">
            <a:extLst>
              <a:ext uri="{FF2B5EF4-FFF2-40B4-BE49-F238E27FC236}">
                <a16:creationId xmlns:a16="http://schemas.microsoft.com/office/drawing/2014/main" id="{6B204552-F364-2C46-930D-C037FB95EE6C}"/>
              </a:ext>
            </a:extLst>
          </p:cNvPr>
          <p:cNvPicPr>
            <a:picLocks noChangeAspect="1"/>
          </p:cNvPicPr>
          <p:nvPr/>
        </p:nvPicPr>
        <p:blipFill>
          <a:blip r:embed="rId4"/>
          <a:stretch>
            <a:fillRect/>
          </a:stretch>
        </p:blipFill>
        <p:spPr>
          <a:xfrm>
            <a:off x="711132" y="729007"/>
            <a:ext cx="3060767" cy="696083"/>
          </a:xfrm>
          <a:prstGeom prst="rect">
            <a:avLst/>
          </a:prstGeom>
        </p:spPr>
      </p:pic>
      <p:sp>
        <p:nvSpPr>
          <p:cNvPr id="13" name="TextBox 12">
            <a:extLst>
              <a:ext uri="{FF2B5EF4-FFF2-40B4-BE49-F238E27FC236}">
                <a16:creationId xmlns:a16="http://schemas.microsoft.com/office/drawing/2014/main" id="{4E30B1F7-FEA2-3A4D-9ED9-29F8BA804A40}"/>
              </a:ext>
            </a:extLst>
          </p:cNvPr>
          <p:cNvSpPr txBox="1"/>
          <p:nvPr/>
        </p:nvSpPr>
        <p:spPr>
          <a:xfrm>
            <a:off x="1042064" y="798703"/>
            <a:ext cx="2510431" cy="579774"/>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CANARY RELEASE</a:t>
            </a:r>
          </a:p>
        </p:txBody>
      </p:sp>
      <p:sp>
        <p:nvSpPr>
          <p:cNvPr id="2" name="Rounded Rectangle 1">
            <a:extLst>
              <a:ext uri="{FF2B5EF4-FFF2-40B4-BE49-F238E27FC236}">
                <a16:creationId xmlns:a16="http://schemas.microsoft.com/office/drawing/2014/main" id="{14A097C9-B11D-32A8-4BEA-D4EECA3657C3}"/>
              </a:ext>
            </a:extLst>
          </p:cNvPr>
          <p:cNvSpPr/>
          <p:nvPr/>
        </p:nvSpPr>
        <p:spPr>
          <a:xfrm>
            <a:off x="4146458" y="2746598"/>
            <a:ext cx="696283" cy="311992"/>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A</a:t>
            </a:r>
          </a:p>
        </p:txBody>
      </p:sp>
      <p:sp>
        <p:nvSpPr>
          <p:cNvPr id="3" name="Rounded Rectangle 2">
            <a:extLst>
              <a:ext uri="{FF2B5EF4-FFF2-40B4-BE49-F238E27FC236}">
                <a16:creationId xmlns:a16="http://schemas.microsoft.com/office/drawing/2014/main" id="{DBF5DA38-DB8B-AF17-4D1C-0036586620C0}"/>
              </a:ext>
            </a:extLst>
          </p:cNvPr>
          <p:cNvSpPr/>
          <p:nvPr/>
        </p:nvSpPr>
        <p:spPr>
          <a:xfrm>
            <a:off x="4610165" y="3210934"/>
            <a:ext cx="696283" cy="311992"/>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C</a:t>
            </a:r>
          </a:p>
        </p:txBody>
      </p:sp>
      <p:sp>
        <p:nvSpPr>
          <p:cNvPr id="9" name="Rounded Rectangle 8">
            <a:extLst>
              <a:ext uri="{FF2B5EF4-FFF2-40B4-BE49-F238E27FC236}">
                <a16:creationId xmlns:a16="http://schemas.microsoft.com/office/drawing/2014/main" id="{817153D9-FB5E-DA93-26A5-F32B41696197}"/>
              </a:ext>
            </a:extLst>
          </p:cNvPr>
          <p:cNvSpPr/>
          <p:nvPr/>
        </p:nvSpPr>
        <p:spPr>
          <a:xfrm>
            <a:off x="5004106" y="2747406"/>
            <a:ext cx="696283" cy="311992"/>
          </a:xfrm>
          <a:prstGeom prst="roundRect">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Z" sz="1000" dirty="0"/>
              <a:t>Service B</a:t>
            </a:r>
          </a:p>
        </p:txBody>
      </p:sp>
      <p:sp>
        <p:nvSpPr>
          <p:cNvPr id="10" name="Rounded Rectangle 9">
            <a:extLst>
              <a:ext uri="{FF2B5EF4-FFF2-40B4-BE49-F238E27FC236}">
                <a16:creationId xmlns:a16="http://schemas.microsoft.com/office/drawing/2014/main" id="{A67F2B44-A76D-A867-0899-E5DBFE510E4E}"/>
              </a:ext>
            </a:extLst>
          </p:cNvPr>
          <p:cNvSpPr/>
          <p:nvPr/>
        </p:nvSpPr>
        <p:spPr>
          <a:xfrm>
            <a:off x="4191347" y="3921742"/>
            <a:ext cx="696283" cy="311992"/>
          </a:xfrm>
          <a:prstGeom prst="roundRect">
            <a:avLst/>
          </a:prstGeom>
          <a:solidFill>
            <a:srgbClr val="FFD57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A</a:t>
            </a:r>
          </a:p>
        </p:txBody>
      </p:sp>
      <p:sp>
        <p:nvSpPr>
          <p:cNvPr id="11" name="Rounded Rectangle 10">
            <a:extLst>
              <a:ext uri="{FF2B5EF4-FFF2-40B4-BE49-F238E27FC236}">
                <a16:creationId xmlns:a16="http://schemas.microsoft.com/office/drawing/2014/main" id="{4DF2344D-BAC5-25CA-B35E-681E94353B23}"/>
              </a:ext>
            </a:extLst>
          </p:cNvPr>
          <p:cNvSpPr/>
          <p:nvPr/>
        </p:nvSpPr>
        <p:spPr>
          <a:xfrm>
            <a:off x="4655054" y="4386078"/>
            <a:ext cx="696283" cy="311992"/>
          </a:xfrm>
          <a:prstGeom prst="roundRect">
            <a:avLst/>
          </a:prstGeom>
          <a:solidFill>
            <a:srgbClr val="FFD57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C</a:t>
            </a:r>
          </a:p>
        </p:txBody>
      </p:sp>
      <p:sp>
        <p:nvSpPr>
          <p:cNvPr id="15" name="Rounded Rectangle 14">
            <a:extLst>
              <a:ext uri="{FF2B5EF4-FFF2-40B4-BE49-F238E27FC236}">
                <a16:creationId xmlns:a16="http://schemas.microsoft.com/office/drawing/2014/main" id="{153C005C-DB11-B83C-EA85-4D2B413105AE}"/>
              </a:ext>
            </a:extLst>
          </p:cNvPr>
          <p:cNvSpPr/>
          <p:nvPr/>
        </p:nvSpPr>
        <p:spPr>
          <a:xfrm>
            <a:off x="5048995" y="3922550"/>
            <a:ext cx="696283" cy="311992"/>
          </a:xfrm>
          <a:prstGeom prst="roundRect">
            <a:avLst/>
          </a:prstGeom>
          <a:solidFill>
            <a:srgbClr val="FFD57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Z" sz="1000" dirty="0"/>
              <a:t>Service B</a:t>
            </a:r>
          </a:p>
        </p:txBody>
      </p:sp>
      <p:sp>
        <p:nvSpPr>
          <p:cNvPr id="16" name="Can 15">
            <a:extLst>
              <a:ext uri="{FF2B5EF4-FFF2-40B4-BE49-F238E27FC236}">
                <a16:creationId xmlns:a16="http://schemas.microsoft.com/office/drawing/2014/main" id="{31424D29-F9B9-1D50-12C5-D62ABBBE41AD}"/>
              </a:ext>
            </a:extLst>
          </p:cNvPr>
          <p:cNvSpPr/>
          <p:nvPr/>
        </p:nvSpPr>
        <p:spPr>
          <a:xfrm>
            <a:off x="6437013" y="2712272"/>
            <a:ext cx="817491" cy="818074"/>
          </a:xfrm>
          <a:prstGeom prst="can">
            <a:avLst/>
          </a:prstGeom>
          <a:solidFill>
            <a:schemeClr val="accent6">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Z"/>
          </a:p>
        </p:txBody>
      </p:sp>
      <p:cxnSp>
        <p:nvCxnSpPr>
          <p:cNvPr id="18" name="Straight Connector 17">
            <a:extLst>
              <a:ext uri="{FF2B5EF4-FFF2-40B4-BE49-F238E27FC236}">
                <a16:creationId xmlns:a16="http://schemas.microsoft.com/office/drawing/2014/main" id="{4112D17E-050B-2BF0-C722-E48EE08559D7}"/>
              </a:ext>
            </a:extLst>
          </p:cNvPr>
          <p:cNvCxnSpPr>
            <a:cxnSpLocks/>
          </p:cNvCxnSpPr>
          <p:nvPr/>
        </p:nvCxnSpPr>
        <p:spPr>
          <a:xfrm>
            <a:off x="3771899" y="3753693"/>
            <a:ext cx="4208930"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Can 18">
            <a:extLst>
              <a:ext uri="{FF2B5EF4-FFF2-40B4-BE49-F238E27FC236}">
                <a16:creationId xmlns:a16="http://schemas.microsoft.com/office/drawing/2014/main" id="{4ED76012-F9C9-7790-9F90-1A4AFC939FEF}"/>
              </a:ext>
            </a:extLst>
          </p:cNvPr>
          <p:cNvSpPr/>
          <p:nvPr/>
        </p:nvSpPr>
        <p:spPr>
          <a:xfrm>
            <a:off x="6437013" y="3866176"/>
            <a:ext cx="817491" cy="818074"/>
          </a:xfrm>
          <a:prstGeom prst="can">
            <a:avLst/>
          </a:prstGeom>
          <a:solidFill>
            <a:srgbClr val="FFD57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Z"/>
          </a:p>
        </p:txBody>
      </p:sp>
      <p:sp>
        <p:nvSpPr>
          <p:cNvPr id="21" name="Rectangle 20">
            <a:extLst>
              <a:ext uri="{FF2B5EF4-FFF2-40B4-BE49-F238E27FC236}">
                <a16:creationId xmlns:a16="http://schemas.microsoft.com/office/drawing/2014/main" id="{23A8B3C4-2FC0-D2BC-D4C6-1075962A386A}"/>
              </a:ext>
            </a:extLst>
          </p:cNvPr>
          <p:cNvSpPr/>
          <p:nvPr/>
        </p:nvSpPr>
        <p:spPr>
          <a:xfrm>
            <a:off x="2233218" y="3501284"/>
            <a:ext cx="817491" cy="60240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Z" dirty="0"/>
              <a:t>Router</a:t>
            </a:r>
          </a:p>
        </p:txBody>
      </p:sp>
      <p:cxnSp>
        <p:nvCxnSpPr>
          <p:cNvPr id="23" name="Straight Arrow Connector 22">
            <a:extLst>
              <a:ext uri="{FF2B5EF4-FFF2-40B4-BE49-F238E27FC236}">
                <a16:creationId xmlns:a16="http://schemas.microsoft.com/office/drawing/2014/main" id="{00B910E9-E5C8-58FD-059E-65AAE8309E44}"/>
              </a:ext>
            </a:extLst>
          </p:cNvPr>
          <p:cNvCxnSpPr>
            <a:cxnSpLocks/>
          </p:cNvCxnSpPr>
          <p:nvPr/>
        </p:nvCxnSpPr>
        <p:spPr>
          <a:xfrm flipV="1">
            <a:off x="3146612" y="3530346"/>
            <a:ext cx="405883" cy="223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816AD9-0E25-228B-837C-93EC76BBED46}"/>
              </a:ext>
            </a:extLst>
          </p:cNvPr>
          <p:cNvSpPr txBox="1"/>
          <p:nvPr/>
        </p:nvSpPr>
        <p:spPr>
          <a:xfrm>
            <a:off x="545979" y="1824309"/>
            <a:ext cx="7318240" cy="646331"/>
          </a:xfrm>
          <a:prstGeom prst="rect">
            <a:avLst/>
          </a:prstGeom>
          <a:noFill/>
        </p:spPr>
        <p:txBody>
          <a:bodyPr wrap="square" rtlCol="0">
            <a:spAutoFit/>
          </a:bodyPr>
          <a:lstStyle/>
          <a:p>
            <a:r>
              <a:rPr kumimoji="0" lang="en-US" sz="1200" b="1"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Source Sans Pro" panose="020B0503030403020204" pitchFamily="34" charset="0"/>
                <a:ea typeface="Source Sans Pro" panose="020B0503030403020204" pitchFamily="34" charset="0"/>
                <a:cs typeface="Trebuchet MS" charset="0"/>
              </a:rPr>
              <a:t>CANARY RELEASE </a:t>
            </a:r>
            <a:r>
              <a:rPr kumimoji="0" lang="en-US" sz="12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cs typeface="Trebuchet MS" charset="0"/>
              </a:rPr>
              <a:t>is a technique to reduce the risk of introducing a new software version in production by slowly rolling out the change to a small subset of users before rolling it out to the entire infrastructure and making it available to everybody.</a:t>
            </a:r>
            <a:endParaRPr lang="en-US" sz="1200" b="0" i="0" u="none" strike="noStrike" kern="1200" baseline="0" dirty="0">
              <a:solidFill>
                <a:schemeClr val="tx1"/>
              </a:solidFill>
              <a:latin typeface="Source Sans Pro" panose="020B0503030403020204" pitchFamily="34" charset="0"/>
              <a:ea typeface="Source Sans Pro" panose="020B0503030403020204" pitchFamily="34" charset="0"/>
            </a:endParaRPr>
          </a:p>
        </p:txBody>
      </p:sp>
      <p:cxnSp>
        <p:nvCxnSpPr>
          <p:cNvPr id="27" name="Straight Arrow Connector 26">
            <a:extLst>
              <a:ext uri="{FF2B5EF4-FFF2-40B4-BE49-F238E27FC236}">
                <a16:creationId xmlns:a16="http://schemas.microsoft.com/office/drawing/2014/main" id="{6CDEDBDE-1821-A7DF-7824-4AC4B8E06683}"/>
              </a:ext>
            </a:extLst>
          </p:cNvPr>
          <p:cNvCxnSpPr>
            <a:cxnSpLocks/>
          </p:cNvCxnSpPr>
          <p:nvPr/>
        </p:nvCxnSpPr>
        <p:spPr>
          <a:xfrm>
            <a:off x="1552352" y="3802485"/>
            <a:ext cx="451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EE3D2C3-E8D7-61AD-462C-743E13290FE4}"/>
              </a:ext>
            </a:extLst>
          </p:cNvPr>
          <p:cNvSpPr/>
          <p:nvPr/>
        </p:nvSpPr>
        <p:spPr>
          <a:xfrm>
            <a:off x="633318" y="3504866"/>
            <a:ext cx="817491" cy="60240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Z" dirty="0"/>
              <a:t>Users</a:t>
            </a:r>
          </a:p>
        </p:txBody>
      </p:sp>
      <p:cxnSp>
        <p:nvCxnSpPr>
          <p:cNvPr id="4" name="Straight Arrow Connector 3">
            <a:extLst>
              <a:ext uri="{FF2B5EF4-FFF2-40B4-BE49-F238E27FC236}">
                <a16:creationId xmlns:a16="http://schemas.microsoft.com/office/drawing/2014/main" id="{B1305C33-414E-CCAD-AE61-70A1FD830E91}"/>
              </a:ext>
            </a:extLst>
          </p:cNvPr>
          <p:cNvCxnSpPr>
            <a:cxnSpLocks/>
          </p:cNvCxnSpPr>
          <p:nvPr/>
        </p:nvCxnSpPr>
        <p:spPr>
          <a:xfrm>
            <a:off x="3145344" y="3929453"/>
            <a:ext cx="423440" cy="14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BC2DA50-DC61-B474-425E-9E62943FC0B4}"/>
              </a:ext>
            </a:extLst>
          </p:cNvPr>
          <p:cNvSpPr txBox="1"/>
          <p:nvPr/>
        </p:nvSpPr>
        <p:spPr>
          <a:xfrm>
            <a:off x="5464348" y="3416511"/>
            <a:ext cx="745717" cy="261610"/>
          </a:xfrm>
          <a:prstGeom prst="rect">
            <a:avLst/>
          </a:prstGeom>
          <a:noFill/>
        </p:spPr>
        <p:txBody>
          <a:bodyPr wrap="none" rtlCol="0">
            <a:spAutoFit/>
          </a:bodyPr>
          <a:lstStyle/>
          <a:p>
            <a:r>
              <a:rPr lang="en-UZ" sz="1100" dirty="0">
                <a:latin typeface="Source Sans Pro" panose="020B0503030403020204" pitchFamily="34" charset="0"/>
                <a:ea typeface="Source Sans Pro" panose="020B0503030403020204" pitchFamily="34" charset="0"/>
              </a:rPr>
              <a:t>Version N</a:t>
            </a:r>
          </a:p>
        </p:txBody>
      </p:sp>
      <p:sp>
        <p:nvSpPr>
          <p:cNvPr id="24" name="TextBox 23">
            <a:extLst>
              <a:ext uri="{FF2B5EF4-FFF2-40B4-BE49-F238E27FC236}">
                <a16:creationId xmlns:a16="http://schemas.microsoft.com/office/drawing/2014/main" id="{E2E05198-F029-5C21-A4E6-D42CFE6F3B38}"/>
              </a:ext>
            </a:extLst>
          </p:cNvPr>
          <p:cNvSpPr txBox="1"/>
          <p:nvPr/>
        </p:nvSpPr>
        <p:spPr>
          <a:xfrm>
            <a:off x="5503505" y="4674819"/>
            <a:ext cx="886781" cy="261610"/>
          </a:xfrm>
          <a:prstGeom prst="rect">
            <a:avLst/>
          </a:prstGeom>
          <a:noFill/>
        </p:spPr>
        <p:txBody>
          <a:bodyPr wrap="none" rtlCol="0">
            <a:spAutoFit/>
          </a:bodyPr>
          <a:lstStyle/>
          <a:p>
            <a:r>
              <a:rPr lang="en-UZ" sz="1100" dirty="0">
                <a:latin typeface="Source Sans Pro" panose="020B0503030403020204" pitchFamily="34" charset="0"/>
                <a:ea typeface="Source Sans Pro" panose="020B0503030403020204" pitchFamily="34" charset="0"/>
              </a:rPr>
              <a:t>Version N+1</a:t>
            </a:r>
          </a:p>
        </p:txBody>
      </p:sp>
      <p:sp>
        <p:nvSpPr>
          <p:cNvPr id="25" name="TextBox 24">
            <a:extLst>
              <a:ext uri="{FF2B5EF4-FFF2-40B4-BE49-F238E27FC236}">
                <a16:creationId xmlns:a16="http://schemas.microsoft.com/office/drawing/2014/main" id="{08BD83AC-6409-12CB-340C-2ED57EEFFD65}"/>
              </a:ext>
            </a:extLst>
          </p:cNvPr>
          <p:cNvSpPr txBox="1"/>
          <p:nvPr/>
        </p:nvSpPr>
        <p:spPr>
          <a:xfrm>
            <a:off x="2998354" y="3249398"/>
            <a:ext cx="644728" cy="215444"/>
          </a:xfrm>
          <a:prstGeom prst="rect">
            <a:avLst/>
          </a:prstGeom>
          <a:noFill/>
        </p:spPr>
        <p:txBody>
          <a:bodyPr wrap="none" rtlCol="0">
            <a:spAutoFit/>
          </a:bodyPr>
          <a:lstStyle/>
          <a:p>
            <a:r>
              <a:rPr lang="en-UZ" sz="800" dirty="0">
                <a:solidFill>
                  <a:srgbClr val="D28180"/>
                </a:solidFill>
                <a:latin typeface="Source Sans Pro" panose="020B0503030403020204" pitchFamily="34" charset="0"/>
                <a:ea typeface="Source Sans Pro" panose="020B0503030403020204" pitchFamily="34" charset="0"/>
              </a:rPr>
              <a:t>Most users</a:t>
            </a:r>
          </a:p>
        </p:txBody>
      </p:sp>
      <p:sp>
        <p:nvSpPr>
          <p:cNvPr id="28" name="TextBox 27">
            <a:extLst>
              <a:ext uri="{FF2B5EF4-FFF2-40B4-BE49-F238E27FC236}">
                <a16:creationId xmlns:a16="http://schemas.microsoft.com/office/drawing/2014/main" id="{539C1C1F-0236-749A-8807-390D920C97B4}"/>
              </a:ext>
            </a:extLst>
          </p:cNvPr>
          <p:cNvSpPr txBox="1"/>
          <p:nvPr/>
        </p:nvSpPr>
        <p:spPr>
          <a:xfrm>
            <a:off x="2998354" y="4145776"/>
            <a:ext cx="681597" cy="215444"/>
          </a:xfrm>
          <a:prstGeom prst="rect">
            <a:avLst/>
          </a:prstGeom>
          <a:noFill/>
        </p:spPr>
        <p:txBody>
          <a:bodyPr wrap="none" rtlCol="0">
            <a:spAutoFit/>
          </a:bodyPr>
          <a:lstStyle/>
          <a:p>
            <a:r>
              <a:rPr lang="en-UZ" sz="800" dirty="0">
                <a:solidFill>
                  <a:srgbClr val="FFC000"/>
                </a:solidFill>
                <a:latin typeface="Source Sans Pro" panose="020B0503030403020204" pitchFamily="34" charset="0"/>
                <a:ea typeface="Source Sans Pro" panose="020B0503030403020204" pitchFamily="34" charset="0"/>
              </a:rPr>
              <a:t>Some users</a:t>
            </a:r>
          </a:p>
        </p:txBody>
      </p:sp>
    </p:spTree>
    <p:extLst>
      <p:ext uri="{BB962C8B-B14F-4D97-AF65-F5344CB8AC3E}">
        <p14:creationId xmlns:p14="http://schemas.microsoft.com/office/powerpoint/2010/main" val="1589997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itting, white, man, water&#10;&#10;Description automatically generated">
            <a:extLst>
              <a:ext uri="{FF2B5EF4-FFF2-40B4-BE49-F238E27FC236}">
                <a16:creationId xmlns:a16="http://schemas.microsoft.com/office/drawing/2014/main" id="{8DE0E24D-5AA3-4EAA-810B-8C50929B3591}"/>
              </a:ext>
            </a:extLst>
          </p:cNvPr>
          <p:cNvPicPr>
            <a:picLocks noChangeAspect="1"/>
          </p:cNvPicPr>
          <p:nvPr/>
        </p:nvPicPr>
        <p:blipFill>
          <a:blip r:embed="rId3">
            <a:alphaModFix amt="45000"/>
          </a:blip>
          <a:stretch>
            <a:fillRect/>
          </a:stretch>
        </p:blipFill>
        <p:spPr>
          <a:xfrm>
            <a:off x="0" y="1"/>
            <a:ext cx="9144000" cy="5143499"/>
          </a:xfrm>
          <a:prstGeom prst="rect">
            <a:avLst/>
          </a:prstGeom>
        </p:spPr>
      </p:pic>
      <p:sp>
        <p:nvSpPr>
          <p:cNvPr id="2" name="Oval 1">
            <a:extLst>
              <a:ext uri="{FF2B5EF4-FFF2-40B4-BE49-F238E27FC236}">
                <a16:creationId xmlns:a16="http://schemas.microsoft.com/office/drawing/2014/main" id="{9F445C59-3970-162D-C5AC-3FD822524B4C}"/>
              </a:ext>
            </a:extLst>
          </p:cNvPr>
          <p:cNvSpPr/>
          <p:nvPr/>
        </p:nvSpPr>
        <p:spPr>
          <a:xfrm>
            <a:off x="2921875" y="4293052"/>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20" name="TextBox 19">
            <a:extLst>
              <a:ext uri="{FF2B5EF4-FFF2-40B4-BE49-F238E27FC236}">
                <a16:creationId xmlns:a16="http://schemas.microsoft.com/office/drawing/2014/main" id="{CD4972BF-AD33-FA9A-A680-F248816B0DA0}"/>
              </a:ext>
            </a:extLst>
          </p:cNvPr>
          <p:cNvSpPr txBox="1"/>
          <p:nvPr/>
        </p:nvSpPr>
        <p:spPr>
          <a:xfrm>
            <a:off x="2955199" y="4513379"/>
            <a:ext cx="1574428"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Server-Side A/B Testing</a:t>
            </a:r>
          </a:p>
        </p:txBody>
      </p:sp>
      <p:sp>
        <p:nvSpPr>
          <p:cNvPr id="3" name="Oval 2">
            <a:extLst>
              <a:ext uri="{FF2B5EF4-FFF2-40B4-BE49-F238E27FC236}">
                <a16:creationId xmlns:a16="http://schemas.microsoft.com/office/drawing/2014/main" id="{0085BCE3-DC1E-AF4F-BA63-596063E1743F}"/>
              </a:ext>
            </a:extLst>
          </p:cNvPr>
          <p:cNvSpPr/>
          <p:nvPr/>
        </p:nvSpPr>
        <p:spPr>
          <a:xfrm>
            <a:off x="4656513" y="4300027"/>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4" name="Oval 3">
            <a:extLst>
              <a:ext uri="{FF2B5EF4-FFF2-40B4-BE49-F238E27FC236}">
                <a16:creationId xmlns:a16="http://schemas.microsoft.com/office/drawing/2014/main" id="{77387322-4B04-BDAF-353A-BC13965F0DC3}"/>
              </a:ext>
            </a:extLst>
          </p:cNvPr>
          <p:cNvSpPr/>
          <p:nvPr/>
        </p:nvSpPr>
        <p:spPr>
          <a:xfrm>
            <a:off x="1712250" y="2691276"/>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5" name="Oval 4">
            <a:extLst>
              <a:ext uri="{FF2B5EF4-FFF2-40B4-BE49-F238E27FC236}">
                <a16:creationId xmlns:a16="http://schemas.microsoft.com/office/drawing/2014/main" id="{22AEE5D6-31B5-DD65-46D6-A47F30ED2AF5}"/>
              </a:ext>
            </a:extLst>
          </p:cNvPr>
          <p:cNvSpPr/>
          <p:nvPr/>
        </p:nvSpPr>
        <p:spPr>
          <a:xfrm>
            <a:off x="5857322" y="2670307"/>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23" name="Oval 22">
            <a:extLst>
              <a:ext uri="{FF2B5EF4-FFF2-40B4-BE49-F238E27FC236}">
                <a16:creationId xmlns:a16="http://schemas.microsoft.com/office/drawing/2014/main" id="{D4B116A1-F69B-0BA1-51CC-3B340254B0CD}"/>
              </a:ext>
            </a:extLst>
          </p:cNvPr>
          <p:cNvSpPr/>
          <p:nvPr/>
        </p:nvSpPr>
        <p:spPr>
          <a:xfrm>
            <a:off x="5870558" y="3597995"/>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24" name="Oval 23">
            <a:extLst>
              <a:ext uri="{FF2B5EF4-FFF2-40B4-BE49-F238E27FC236}">
                <a16:creationId xmlns:a16="http://schemas.microsoft.com/office/drawing/2014/main" id="{83C96D18-F58E-329E-7D8F-BEC11CD499B6}"/>
              </a:ext>
            </a:extLst>
          </p:cNvPr>
          <p:cNvSpPr/>
          <p:nvPr/>
        </p:nvSpPr>
        <p:spPr>
          <a:xfrm>
            <a:off x="1699014" y="3579834"/>
            <a:ext cx="1574428" cy="70434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ource Sans Pro" panose="020B0503030403020204" pitchFamily="34" charset="0"/>
              <a:ea typeface="Source Sans Pro" panose="020B0503030403020204" pitchFamily="34" charset="0"/>
            </a:endParaRPr>
          </a:p>
        </p:txBody>
      </p:sp>
      <p:sp>
        <p:nvSpPr>
          <p:cNvPr id="19" name="TextBox 18">
            <a:extLst>
              <a:ext uri="{FF2B5EF4-FFF2-40B4-BE49-F238E27FC236}">
                <a16:creationId xmlns:a16="http://schemas.microsoft.com/office/drawing/2014/main" id="{A632C973-66F0-C3B3-FF8D-E2DCEAD8C1F6}"/>
              </a:ext>
            </a:extLst>
          </p:cNvPr>
          <p:cNvSpPr txBox="1"/>
          <p:nvPr/>
        </p:nvSpPr>
        <p:spPr>
          <a:xfrm>
            <a:off x="1739757" y="3799735"/>
            <a:ext cx="1574428"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Rollback / Kill Switch</a:t>
            </a:r>
          </a:p>
        </p:txBody>
      </p:sp>
      <p:sp>
        <p:nvSpPr>
          <p:cNvPr id="21" name="TextBox 20">
            <a:extLst>
              <a:ext uri="{FF2B5EF4-FFF2-40B4-BE49-F238E27FC236}">
                <a16:creationId xmlns:a16="http://schemas.microsoft.com/office/drawing/2014/main" id="{FC388C62-873A-CFE3-E3DA-5DB31893839E}"/>
              </a:ext>
            </a:extLst>
          </p:cNvPr>
          <p:cNvSpPr txBox="1"/>
          <p:nvPr/>
        </p:nvSpPr>
        <p:spPr>
          <a:xfrm>
            <a:off x="6033024" y="3804710"/>
            <a:ext cx="1249496"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Feature Gating</a:t>
            </a:r>
          </a:p>
        </p:txBody>
      </p:sp>
      <p:sp>
        <p:nvSpPr>
          <p:cNvPr id="22" name="TextBox 21">
            <a:extLst>
              <a:ext uri="{FF2B5EF4-FFF2-40B4-BE49-F238E27FC236}">
                <a16:creationId xmlns:a16="http://schemas.microsoft.com/office/drawing/2014/main" id="{E53BB28E-98A4-1F05-25DF-60354E4F72A8}"/>
              </a:ext>
            </a:extLst>
          </p:cNvPr>
          <p:cNvSpPr txBox="1"/>
          <p:nvPr/>
        </p:nvSpPr>
        <p:spPr>
          <a:xfrm>
            <a:off x="5857322" y="2891674"/>
            <a:ext cx="1777850"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Continuous Deployment</a:t>
            </a:r>
          </a:p>
        </p:txBody>
      </p:sp>
      <p:sp>
        <p:nvSpPr>
          <p:cNvPr id="18" name="TextBox 17">
            <a:extLst>
              <a:ext uri="{FF2B5EF4-FFF2-40B4-BE49-F238E27FC236}">
                <a16:creationId xmlns:a16="http://schemas.microsoft.com/office/drawing/2014/main" id="{6A7022B9-EEDB-FDBD-7E9F-F51BEC9A9904}"/>
              </a:ext>
            </a:extLst>
          </p:cNvPr>
          <p:cNvSpPr txBox="1"/>
          <p:nvPr/>
        </p:nvSpPr>
        <p:spPr>
          <a:xfrm>
            <a:off x="1972059" y="2839569"/>
            <a:ext cx="1120078" cy="430887"/>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Quicker Release </a:t>
            </a:r>
          </a:p>
          <a:p>
            <a:r>
              <a:rPr lang="en-US" sz="1100" dirty="0">
                <a:solidFill>
                  <a:schemeClr val="accent1"/>
                </a:solidFill>
                <a:latin typeface="Source Sans Pro" panose="020B0503030403020204" pitchFamily="34" charset="0"/>
                <a:ea typeface="Source Sans Pro" panose="020B0503030403020204" pitchFamily="34" charset="0"/>
              </a:rPr>
              <a:t>Cycles</a:t>
            </a:r>
          </a:p>
        </p:txBody>
      </p:sp>
      <p:sp>
        <p:nvSpPr>
          <p:cNvPr id="17" name="TextBox 16">
            <a:extLst>
              <a:ext uri="{FF2B5EF4-FFF2-40B4-BE49-F238E27FC236}">
                <a16:creationId xmlns:a16="http://schemas.microsoft.com/office/drawing/2014/main" id="{855AA0CF-7955-0D96-472C-9A86006E6420}"/>
              </a:ext>
            </a:extLst>
          </p:cNvPr>
          <p:cNvSpPr txBox="1"/>
          <p:nvPr/>
        </p:nvSpPr>
        <p:spPr>
          <a:xfrm>
            <a:off x="4753172" y="4522880"/>
            <a:ext cx="1445204" cy="261610"/>
          </a:xfrm>
          <a:prstGeom prst="rect">
            <a:avLst/>
          </a:prstGeom>
          <a:noFill/>
        </p:spPr>
        <p:txBody>
          <a:bodyPr wrap="square" rtlCol="0">
            <a:spAutoFit/>
          </a:bodyPr>
          <a:lstStyle/>
          <a:p>
            <a:r>
              <a:rPr lang="en-US" sz="1100" dirty="0">
                <a:solidFill>
                  <a:schemeClr val="accent1"/>
                </a:solidFill>
                <a:latin typeface="Source Sans Pro" panose="020B0503030403020204" pitchFamily="34" charset="0"/>
                <a:ea typeface="Source Sans Pro" panose="020B0503030403020204" pitchFamily="34" charset="0"/>
              </a:rPr>
              <a:t>Testing in Production</a:t>
            </a:r>
          </a:p>
        </p:txBody>
      </p:sp>
      <p:cxnSp>
        <p:nvCxnSpPr>
          <p:cNvPr id="30" name="Straight Connector 29">
            <a:extLst>
              <a:ext uri="{FF2B5EF4-FFF2-40B4-BE49-F238E27FC236}">
                <a16:creationId xmlns:a16="http://schemas.microsoft.com/office/drawing/2014/main" id="{84F19799-B5FB-CF27-7730-59A586947295}"/>
              </a:ext>
            </a:extLst>
          </p:cNvPr>
          <p:cNvCxnSpPr>
            <a:cxnSpLocks/>
            <a:endCxn id="2" idx="0"/>
          </p:cNvCxnSpPr>
          <p:nvPr/>
        </p:nvCxnSpPr>
        <p:spPr>
          <a:xfrm flipH="1">
            <a:off x="3709089" y="3811115"/>
            <a:ext cx="560593" cy="481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33A1E22-755F-76E7-FB04-69848A0146C2}"/>
              </a:ext>
            </a:extLst>
          </p:cNvPr>
          <p:cNvCxnSpPr>
            <a:cxnSpLocks/>
          </p:cNvCxnSpPr>
          <p:nvPr/>
        </p:nvCxnSpPr>
        <p:spPr>
          <a:xfrm>
            <a:off x="3286678" y="3057888"/>
            <a:ext cx="674315" cy="183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2D0ACD-0997-A2D9-1E46-1707190AFEC3}"/>
              </a:ext>
            </a:extLst>
          </p:cNvPr>
          <p:cNvCxnSpPr>
            <a:cxnSpLocks/>
            <a:endCxn id="23" idx="2"/>
          </p:cNvCxnSpPr>
          <p:nvPr/>
        </p:nvCxnSpPr>
        <p:spPr>
          <a:xfrm>
            <a:off x="5080990" y="3440318"/>
            <a:ext cx="789568" cy="509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C521C7-7CE7-D3B7-EC9F-FB62F5737E59}"/>
              </a:ext>
            </a:extLst>
          </p:cNvPr>
          <p:cNvCxnSpPr>
            <a:cxnSpLocks/>
          </p:cNvCxnSpPr>
          <p:nvPr/>
        </p:nvCxnSpPr>
        <p:spPr>
          <a:xfrm flipV="1">
            <a:off x="3216170" y="3446486"/>
            <a:ext cx="776284" cy="337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D274BD-DDF9-CBD0-FC0C-8F1648D9533A}"/>
              </a:ext>
            </a:extLst>
          </p:cNvPr>
          <p:cNvCxnSpPr>
            <a:cxnSpLocks/>
          </p:cNvCxnSpPr>
          <p:nvPr/>
        </p:nvCxnSpPr>
        <p:spPr>
          <a:xfrm flipV="1">
            <a:off x="5055254" y="3025618"/>
            <a:ext cx="785056" cy="151837"/>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8D93D55-6B77-A141-23EA-6663263FD6C2}"/>
              </a:ext>
            </a:extLst>
          </p:cNvPr>
          <p:cNvSpPr/>
          <p:nvPr/>
        </p:nvSpPr>
        <p:spPr>
          <a:xfrm>
            <a:off x="3731773" y="2846558"/>
            <a:ext cx="1634948" cy="10023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Source Sans Pro" panose="020B0503030403020204" pitchFamily="34" charset="0"/>
                <a:ea typeface="Source Sans Pro" panose="020B0503030403020204" pitchFamily="34" charset="0"/>
              </a:rPr>
              <a:t>Feature flags use-cases</a:t>
            </a:r>
          </a:p>
        </p:txBody>
      </p:sp>
      <p:sp>
        <p:nvSpPr>
          <p:cNvPr id="8" name="Rectangle 7">
            <a:extLst>
              <a:ext uri="{FF2B5EF4-FFF2-40B4-BE49-F238E27FC236}">
                <a16:creationId xmlns:a16="http://schemas.microsoft.com/office/drawing/2014/main" id="{86A87798-B41D-A06C-FC00-61F638752EA4}"/>
              </a:ext>
            </a:extLst>
          </p:cNvPr>
          <p:cNvSpPr/>
          <p:nvPr/>
        </p:nvSpPr>
        <p:spPr>
          <a:xfrm>
            <a:off x="545979" y="908958"/>
            <a:ext cx="2727463"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9" name="Picture 8" descr="A close up of a logo&#10;&#10;Description automatically generated">
            <a:extLst>
              <a:ext uri="{FF2B5EF4-FFF2-40B4-BE49-F238E27FC236}">
                <a16:creationId xmlns:a16="http://schemas.microsoft.com/office/drawing/2014/main" id="{D996929D-048E-A9CE-56FC-78BA1AEFED62}"/>
              </a:ext>
            </a:extLst>
          </p:cNvPr>
          <p:cNvPicPr>
            <a:picLocks noChangeAspect="1"/>
          </p:cNvPicPr>
          <p:nvPr/>
        </p:nvPicPr>
        <p:blipFill>
          <a:blip r:embed="rId4"/>
          <a:stretch>
            <a:fillRect/>
          </a:stretch>
        </p:blipFill>
        <p:spPr>
          <a:xfrm>
            <a:off x="711133" y="729007"/>
            <a:ext cx="2728104" cy="696083"/>
          </a:xfrm>
          <a:prstGeom prst="rect">
            <a:avLst/>
          </a:prstGeom>
        </p:spPr>
      </p:pic>
      <p:sp>
        <p:nvSpPr>
          <p:cNvPr id="10" name="TextBox 9">
            <a:extLst>
              <a:ext uri="{FF2B5EF4-FFF2-40B4-BE49-F238E27FC236}">
                <a16:creationId xmlns:a16="http://schemas.microsoft.com/office/drawing/2014/main" id="{89DF5C37-155E-9675-D1C0-83F4F2293013}"/>
              </a:ext>
            </a:extLst>
          </p:cNvPr>
          <p:cNvSpPr txBox="1"/>
          <p:nvPr/>
        </p:nvSpPr>
        <p:spPr>
          <a:xfrm>
            <a:off x="1042065" y="798703"/>
            <a:ext cx="2244614" cy="579839"/>
          </a:xfrm>
          <a:prstGeom prst="rect">
            <a:avLst/>
          </a:prstGeom>
          <a:noFill/>
          <a:ln>
            <a:noFill/>
          </a:ln>
        </p:spPr>
        <p:txBody>
          <a:bodyPr wrap="square" rtlCol="0">
            <a:spAutoFit/>
          </a:bodyPr>
          <a:lstStyle/>
          <a:p>
            <a:pPr>
              <a:lnSpc>
                <a:spcPct val="150000"/>
              </a:lnSpc>
            </a:pPr>
            <a:r>
              <a:rPr lang="en-US" sz="3600" b="1" cap="all" spc="75" baseline="6000" dirty="0">
                <a:solidFill>
                  <a:schemeClr val="bg1"/>
                </a:solidFill>
                <a:latin typeface="Oswald" panose="02000503000000000000" pitchFamily="2" charset="0"/>
              </a:rPr>
              <a:t>FEATURE FLAGS</a:t>
            </a:r>
          </a:p>
        </p:txBody>
      </p:sp>
      <p:sp>
        <p:nvSpPr>
          <p:cNvPr id="11" name="TextBox 10">
            <a:extLst>
              <a:ext uri="{FF2B5EF4-FFF2-40B4-BE49-F238E27FC236}">
                <a16:creationId xmlns:a16="http://schemas.microsoft.com/office/drawing/2014/main" id="{F5E1D2DE-2357-DAE8-029B-608F73B2A71F}"/>
              </a:ext>
            </a:extLst>
          </p:cNvPr>
          <p:cNvSpPr txBox="1"/>
          <p:nvPr/>
        </p:nvSpPr>
        <p:spPr>
          <a:xfrm>
            <a:off x="609781" y="1794716"/>
            <a:ext cx="7878932" cy="646331"/>
          </a:xfrm>
          <a:prstGeom prst="rect">
            <a:avLst/>
          </a:prstGeom>
          <a:noFill/>
        </p:spPr>
        <p:txBody>
          <a:bodyPr wrap="square" rtlCol="0">
            <a:spAutoFit/>
          </a:bodyPr>
          <a:lstStyle/>
          <a:p>
            <a:r>
              <a:rPr kumimoji="0" lang="en-US" sz="1200" b="1" i="0" u="none" strike="noStrike" kern="1200" cap="none" spc="0" normalizeH="0" baseline="0" noProof="0" dirty="0">
                <a:ln>
                  <a:noFill/>
                </a:ln>
                <a:solidFill>
                  <a:schemeClr val="accent1"/>
                </a:solidFill>
                <a:effectLst>
                  <a:outerShdw blurRad="38100" dist="38100" dir="2700000" algn="tl">
                    <a:srgbClr val="000000">
                      <a:alpha val="43137"/>
                    </a:srgbClr>
                  </a:outerShdw>
                </a:effectLst>
                <a:uLnTx/>
                <a:uFillTx/>
                <a:latin typeface="Source Sans Pro" panose="020B0503030403020204" pitchFamily="34" charset="0"/>
                <a:ea typeface="Source Sans Pro" panose="020B0503030403020204" pitchFamily="34" charset="0"/>
                <a:cs typeface="Trebuchet MS" charset="0"/>
              </a:rPr>
              <a:t>FEATURE FLAGS</a:t>
            </a:r>
            <a:r>
              <a:rPr lang="en-US" sz="1200" b="0" i="0" dirty="0">
                <a:solidFill>
                  <a:srgbClr val="000000"/>
                </a:solidFill>
                <a:effectLst/>
                <a:latin typeface="Source Sans Pro" panose="020B0503030403020204" pitchFamily="34" charset="0"/>
                <a:ea typeface="Source Sans Pro" panose="020B0503030403020204" pitchFamily="34" charset="0"/>
              </a:rPr>
              <a:t> (also known as feature toggles or feature switches) are a software development technique that turns certain functionality on and off during runtime without deploying new code. The idea behind feature flags is to build conditional feature branches into code in order to make logic available only to specific groups of users at a time.</a:t>
            </a:r>
            <a:endParaRPr lang="en-UZ" sz="1200" dirty="0">
              <a:latin typeface="Source Sans Pro" panose="020B0503030403020204" pitchFamily="34" charset="0"/>
              <a:ea typeface="Source Sans Pro" panose="020B0503030403020204" pitchFamily="34" charset="0"/>
            </a:endParaRPr>
          </a:p>
        </p:txBody>
      </p:sp>
      <p:cxnSp>
        <p:nvCxnSpPr>
          <p:cNvPr id="28" name="Straight Connector 27">
            <a:extLst>
              <a:ext uri="{FF2B5EF4-FFF2-40B4-BE49-F238E27FC236}">
                <a16:creationId xmlns:a16="http://schemas.microsoft.com/office/drawing/2014/main" id="{D6F93CEE-73FE-5088-8D02-C42FCC54F321}"/>
              </a:ext>
            </a:extLst>
          </p:cNvPr>
          <p:cNvCxnSpPr>
            <a:cxnSpLocks/>
            <a:endCxn id="3" idx="0"/>
          </p:cNvCxnSpPr>
          <p:nvPr/>
        </p:nvCxnSpPr>
        <p:spPr>
          <a:xfrm>
            <a:off x="4881118" y="3799735"/>
            <a:ext cx="562609" cy="5002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600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book, shelf, library, room&#10;&#10;Description automatically generated">
            <a:extLst>
              <a:ext uri="{FF2B5EF4-FFF2-40B4-BE49-F238E27FC236}">
                <a16:creationId xmlns:a16="http://schemas.microsoft.com/office/drawing/2014/main" id="{B9CBCCEB-D0C4-4E23-8D4B-4D0323B8BE47}"/>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35549" b="3600"/>
          <a:stretch/>
        </p:blipFill>
        <p:spPr>
          <a:xfrm>
            <a:off x="0" y="0"/>
            <a:ext cx="9144000" cy="5143500"/>
          </a:xfrm>
          <a:prstGeom prst="rect">
            <a:avLst/>
          </a:prstGeom>
        </p:spPr>
      </p:pic>
      <p:pic>
        <p:nvPicPr>
          <p:cNvPr id="25" name="Picture 24" descr="A close up of a logo&#10;&#10;Description automatically generated">
            <a:extLst>
              <a:ext uri="{FF2B5EF4-FFF2-40B4-BE49-F238E27FC236}">
                <a16:creationId xmlns:a16="http://schemas.microsoft.com/office/drawing/2014/main" id="{C924A26B-BD38-2440-A885-C0FC5511802C}"/>
              </a:ext>
            </a:extLst>
          </p:cNvPr>
          <p:cNvPicPr>
            <a:picLocks noChangeAspect="1"/>
          </p:cNvPicPr>
          <p:nvPr/>
        </p:nvPicPr>
        <p:blipFill>
          <a:blip r:embed="rId4"/>
          <a:stretch>
            <a:fillRect/>
          </a:stretch>
        </p:blipFill>
        <p:spPr>
          <a:xfrm>
            <a:off x="532149" y="1836085"/>
            <a:ext cx="6952657" cy="1575855"/>
          </a:xfrm>
          <a:prstGeom prst="rect">
            <a:avLst/>
          </a:prstGeom>
        </p:spPr>
      </p:pic>
      <p:sp>
        <p:nvSpPr>
          <p:cNvPr id="11" name="Rectangle 10">
            <a:extLst>
              <a:ext uri="{FF2B5EF4-FFF2-40B4-BE49-F238E27FC236}">
                <a16:creationId xmlns:a16="http://schemas.microsoft.com/office/drawing/2014/main" id="{C6B40822-5C7F-4345-8420-FB98A34F962A}"/>
              </a:ext>
            </a:extLst>
          </p:cNvPr>
          <p:cNvSpPr/>
          <p:nvPr/>
        </p:nvSpPr>
        <p:spPr>
          <a:xfrm>
            <a:off x="545976" y="908958"/>
            <a:ext cx="2018430" cy="696083"/>
          </a:xfrm>
          <a:prstGeom prst="rect">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descr="A close up of a logo&#10;&#10;Description automatically generated">
            <a:extLst>
              <a:ext uri="{FF2B5EF4-FFF2-40B4-BE49-F238E27FC236}">
                <a16:creationId xmlns:a16="http://schemas.microsoft.com/office/drawing/2014/main" id="{E8F7CF8C-85C9-468B-A3AA-B7A9B6CB6600}"/>
              </a:ext>
            </a:extLst>
          </p:cNvPr>
          <p:cNvPicPr>
            <a:picLocks noChangeAspect="1"/>
          </p:cNvPicPr>
          <p:nvPr/>
        </p:nvPicPr>
        <p:blipFill>
          <a:blip r:embed="rId5"/>
          <a:stretch>
            <a:fillRect/>
          </a:stretch>
        </p:blipFill>
        <p:spPr>
          <a:xfrm>
            <a:off x="711132" y="729007"/>
            <a:ext cx="2018430" cy="696083"/>
          </a:xfrm>
          <a:prstGeom prst="rect">
            <a:avLst/>
          </a:prstGeom>
        </p:spPr>
      </p:pic>
      <p:sp>
        <p:nvSpPr>
          <p:cNvPr id="13" name="TextBox 12">
            <a:extLst>
              <a:ext uri="{FF2B5EF4-FFF2-40B4-BE49-F238E27FC236}">
                <a16:creationId xmlns:a16="http://schemas.microsoft.com/office/drawing/2014/main" id="{435F1EFF-2A21-438D-BFD0-E01D18779981}"/>
              </a:ext>
            </a:extLst>
          </p:cNvPr>
          <p:cNvSpPr txBox="1"/>
          <p:nvPr/>
        </p:nvSpPr>
        <p:spPr>
          <a:xfrm>
            <a:off x="876598" y="798703"/>
            <a:ext cx="5617466" cy="579774"/>
          </a:xfrm>
          <a:prstGeom prst="rect">
            <a:avLst/>
          </a:prstGeom>
          <a:noFill/>
          <a:ln>
            <a:noFill/>
          </a:ln>
        </p:spPr>
        <p:txBody>
          <a:bodyPr wrap="square" rtlCol="0">
            <a:spAutoFit/>
          </a:bodyPr>
          <a:lstStyle/>
          <a:p>
            <a:pPr>
              <a:lnSpc>
                <a:spcPct val="150000"/>
              </a:lnSpc>
            </a:pPr>
            <a:r>
              <a:rPr lang="en-US" sz="3600" b="1" cap="all" spc="75" baseline="6000">
                <a:solidFill>
                  <a:schemeClr val="bg1"/>
                </a:solidFill>
                <a:latin typeface="Oswald" panose="02000503000000000000" pitchFamily="2" charset="0"/>
              </a:rPr>
              <a:t>References</a:t>
            </a:r>
            <a:endParaRPr lang="en-BY" sz="3600" b="1" cap="all" spc="75" baseline="10000">
              <a:solidFill>
                <a:schemeClr val="bg1"/>
              </a:solidFill>
              <a:latin typeface="Oswald" panose="02000503000000000000" pitchFamily="2" charset="0"/>
            </a:endParaRPr>
          </a:p>
        </p:txBody>
      </p:sp>
      <p:sp>
        <p:nvSpPr>
          <p:cNvPr id="16" name="TextBox 15">
            <a:extLst>
              <a:ext uri="{FF2B5EF4-FFF2-40B4-BE49-F238E27FC236}">
                <a16:creationId xmlns:a16="http://schemas.microsoft.com/office/drawing/2014/main" id="{702E35BF-9B2E-4BD2-9D24-8809C2420BB7}"/>
              </a:ext>
            </a:extLst>
          </p:cNvPr>
          <p:cNvSpPr txBox="1"/>
          <p:nvPr/>
        </p:nvSpPr>
        <p:spPr>
          <a:xfrm>
            <a:off x="711132" y="2004033"/>
            <a:ext cx="5906730" cy="1123384"/>
          </a:xfrm>
          <a:prstGeom prst="rect">
            <a:avLst/>
          </a:prstGeom>
          <a:noFill/>
        </p:spPr>
        <p:txBody>
          <a:bodyPr wrap="square">
            <a:spAutoFit/>
          </a:bodyPr>
          <a:lstStyle/>
          <a:p>
            <a:pPr marR="0" lvl="0" algn="l" defTabSz="342900" rtl="0" eaLnBrk="1" fontAlgn="auto" latinLnBrk="0" hangingPunct="1">
              <a:lnSpc>
                <a:spcPct val="100000"/>
              </a:lnSpc>
              <a:spcBef>
                <a:spcPts val="0"/>
              </a:spcBef>
              <a:spcAft>
                <a:spcPts val="0"/>
              </a:spcAft>
              <a:buClr>
                <a:srgbClr val="6FC1CD"/>
              </a:buClr>
              <a:buSzPct val="110000"/>
              <a:tabLst/>
              <a:defRPr/>
            </a:pPr>
            <a:r>
              <a:rPr kumimoji="0" lang="en-US" sz="1200" b="1"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Books</a:t>
            </a:r>
            <a:endParaRPr lang="en-US" sz="1000" dirty="0">
              <a:solidFill>
                <a:schemeClr val="accent1"/>
              </a:solidFill>
              <a:latin typeface="Source Sans Pro" panose="020B0503030403020204" pitchFamily="34" charset="0"/>
              <a:ea typeface="Source Sans Pro" panose="020B0503030403020204" pitchFamily="34" charset="0"/>
            </a:endParaRPr>
          </a:p>
          <a:p>
            <a:pPr marL="171450" indent="-171450" defTabSz="342900">
              <a:buClr>
                <a:srgbClr val="6FC1CD"/>
              </a:buClr>
              <a:buSzPct val="110000"/>
              <a:buFont typeface="Arial" panose="020B0604020202020204" pitchFamily="34" charset="0"/>
              <a:buChar char="•"/>
              <a:defRPr/>
            </a:pPr>
            <a:r>
              <a:rPr lang="en-US" sz="1100" dirty="0">
                <a:solidFill>
                  <a:schemeClr val="tx1"/>
                </a:solidFill>
                <a:latin typeface="Source Sans Pro" panose="020B0503030403020204" pitchFamily="34" charset="0"/>
                <a:ea typeface="Source Sans Pro" panose="020B0503030403020204" pitchFamily="34" charset="0"/>
                <a:hlinkClick r:id="rId6"/>
              </a:rPr>
              <a:t>“Software Architecture in Practice, 4th Edition”</a:t>
            </a:r>
            <a:r>
              <a:rPr lang="en-US" sz="1100" dirty="0">
                <a:solidFill>
                  <a:schemeClr val="tx1"/>
                </a:solidFill>
                <a:latin typeface="Source Sans Pro" panose="020B0503030403020204" pitchFamily="34" charset="0"/>
                <a:ea typeface="Source Sans Pro" panose="020B0503030403020204" pitchFamily="34" charset="0"/>
              </a:rPr>
              <a:t> by SEI</a:t>
            </a:r>
          </a:p>
          <a:p>
            <a:pPr marL="171450" indent="-171450" defTabSz="342900">
              <a:buClr>
                <a:srgbClr val="6FC1CD"/>
              </a:buClr>
              <a:buSzPct val="110000"/>
              <a:buFont typeface="Arial" panose="020B0604020202020204" pitchFamily="34" charset="0"/>
              <a:buChar char="•"/>
              <a:defRPr/>
            </a:pPr>
            <a:r>
              <a:rPr kumimoji="0" lang="en-US" sz="1100" b="0" i="0" u="none" strike="noStrike" kern="1200" cap="none" spc="0" normalizeH="0" baseline="0" noProof="0" dirty="0">
                <a:ln>
                  <a:noFill/>
                </a:ln>
                <a:solidFill>
                  <a:schemeClr val="accent5"/>
                </a:solidFill>
                <a:effectLst/>
                <a:uLnTx/>
                <a:uFillTx/>
                <a:latin typeface="Source Sans Pro" panose="020B0503030403020204" pitchFamily="34" charset="0"/>
                <a:ea typeface="Source Sans Pro" panose="020B0503030403020204" pitchFamily="34" charset="0"/>
                <a:hlinkClick r:id="rId7">
                  <a:extLst>
                    <a:ext uri="{A12FA001-AC4F-418D-AE19-62706E023703}">
                      <ahyp:hlinkClr xmlns:ahyp="http://schemas.microsoft.com/office/drawing/2018/hyperlinkcolor" val="tx"/>
                    </a:ext>
                  </a:extLst>
                </a:hlinkClick>
              </a:rPr>
              <a:t>“Software Architecture Patterns”</a:t>
            </a:r>
            <a:r>
              <a:rPr lang="en-US" sz="1100" dirty="0">
                <a:solidFill>
                  <a:schemeClr val="accent5"/>
                </a:solidFill>
                <a:latin typeface="Source Sans Pro" panose="020B0503030403020204" pitchFamily="34" charset="0"/>
                <a:ea typeface="Source Sans Pro" panose="020B0503030403020204" pitchFamily="34" charset="0"/>
              </a:rPr>
              <a:t> </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by Mark Richards</a:t>
            </a:r>
          </a:p>
          <a:p>
            <a:pPr marL="171450" indent="-171450" defTabSz="342900">
              <a:buClr>
                <a:srgbClr val="6FC1CD"/>
              </a:buClr>
              <a:buSzPct val="110000"/>
              <a:buFont typeface="Arial" panose="020B0604020202020204" pitchFamily="34" charset="0"/>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hlinkClick r:id="rId8"/>
              </a:rPr>
              <a:t>“Enterprise Integration Patterns”</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by Gregor </a:t>
            </a:r>
            <a:r>
              <a:rPr kumimoji="0" lang="en-US" sz="1100" b="0" i="0" u="none" strike="noStrike" kern="1200" cap="none" spc="0" normalizeH="0" baseline="0" noProof="0" dirty="0" err="1">
                <a:ln>
                  <a:noFill/>
                </a:ln>
                <a:solidFill>
                  <a:schemeClr val="accent1"/>
                </a:solidFill>
                <a:effectLst/>
                <a:uLnTx/>
                <a:uFillTx/>
                <a:latin typeface="Source Sans Pro" panose="020B0503030403020204" pitchFamily="34" charset="0"/>
                <a:ea typeface="Source Sans Pro" panose="020B0503030403020204" pitchFamily="34" charset="0"/>
              </a:rPr>
              <a:t>Hohpe</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Bobby Woolf</a:t>
            </a:r>
          </a:p>
          <a:p>
            <a:pPr marL="171450" indent="-171450" defTabSz="342900">
              <a:buClr>
                <a:srgbClr val="6FC1CD"/>
              </a:buClr>
              <a:buSzPct val="110000"/>
              <a:buFont typeface="Arial" panose="020B0604020202020204" pitchFamily="34" charset="0"/>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a:t>
            </a:r>
            <a:r>
              <a:rPr kumimoji="0" lang="en-US" sz="1100" b="0" i="0" u="none" strike="noStrike" kern="1200" cap="none" spc="0" normalizeH="0" baseline="0" noProof="0" dirty="0">
                <a:ln>
                  <a:noFill/>
                </a:ln>
                <a:solidFill>
                  <a:schemeClr val="accent5"/>
                </a:solidFill>
                <a:effectLst/>
                <a:uLnTx/>
                <a:uFillTx/>
                <a:latin typeface="Source Sans Pro" panose="020B0503030403020204" pitchFamily="34" charset="0"/>
                <a:ea typeface="Source Sans Pro" panose="020B0503030403020204" pitchFamily="34" charset="0"/>
                <a:hlinkClick r:id="rId9">
                  <a:extLst>
                    <a:ext uri="{A12FA001-AC4F-418D-AE19-62706E023703}">
                      <ahyp:hlinkClr xmlns:ahyp="http://schemas.microsoft.com/office/drawing/2018/hyperlinkcolor" val="tx"/>
                    </a:ext>
                  </a:extLst>
                </a:hlinkClick>
              </a:rPr>
              <a:t>“Patterns for Fault Tolerant Software”</a:t>
            </a:r>
            <a:r>
              <a:rPr kumimoji="0" lang="en-US" sz="1100" b="0" i="0" u="none" strike="noStrike" kern="1200" cap="none" spc="0" normalizeH="0" baseline="0" noProof="0" dirty="0">
                <a:ln>
                  <a:noFill/>
                </a:ln>
                <a:solidFill>
                  <a:schemeClr val="accent5"/>
                </a:solidFill>
                <a:effectLst/>
                <a:uLnTx/>
                <a:uFillTx/>
                <a:latin typeface="Source Sans Pro" panose="020B0503030403020204" pitchFamily="34" charset="0"/>
                <a:ea typeface="Source Sans Pro" panose="020B0503030403020204" pitchFamily="34" charset="0"/>
              </a:rPr>
              <a:t> </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by </a:t>
            </a:r>
            <a:r>
              <a:rPr kumimoji="0" lang="en-US" sz="1100" b="0" i="0" u="none" strike="noStrike" kern="1200" cap="none" spc="0" normalizeH="0" baseline="0" noProof="0" dirty="0" err="1">
                <a:ln>
                  <a:noFill/>
                </a:ln>
                <a:solidFill>
                  <a:schemeClr val="accent1"/>
                </a:solidFill>
                <a:effectLst/>
                <a:uLnTx/>
                <a:uFillTx/>
                <a:latin typeface="Source Sans Pro" panose="020B0503030403020204" pitchFamily="34" charset="0"/>
                <a:ea typeface="Source Sans Pro" panose="020B0503030403020204" pitchFamily="34" charset="0"/>
              </a:rPr>
              <a:t>Hanmer</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Robert S.</a:t>
            </a:r>
          </a:p>
          <a:p>
            <a:pPr marL="171450" indent="-171450" defTabSz="342900">
              <a:buClr>
                <a:srgbClr val="6FC1CD"/>
              </a:buClr>
              <a:buSzPct val="110000"/>
              <a:buFont typeface="Arial" panose="020B0604020202020204" pitchFamily="34" charset="0"/>
              <a:buChar char="•"/>
              <a:defRPr/>
            </a:pP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hlinkClick r:id="rId10"/>
              </a:rPr>
              <a:t>“Continuous Delivery”</a:t>
            </a:r>
            <a:r>
              <a:rPr kumimoji="0" lang="en-US" sz="1100" b="0" i="0" u="none" strike="noStrike" kern="1200" cap="none" spc="0" normalizeH="0" baseline="0" noProof="0" dirty="0">
                <a:ln>
                  <a:noFill/>
                </a:ln>
                <a:solidFill>
                  <a:schemeClr val="accent1"/>
                </a:solidFill>
                <a:effectLst/>
                <a:uLnTx/>
                <a:uFillTx/>
                <a:latin typeface="Source Sans Pro" panose="020B0503030403020204" pitchFamily="34" charset="0"/>
                <a:ea typeface="Source Sans Pro" panose="020B0503030403020204" pitchFamily="34" charset="0"/>
              </a:rPr>
              <a:t> by Jez Humble and David Farley</a:t>
            </a:r>
          </a:p>
        </p:txBody>
      </p:sp>
    </p:spTree>
    <p:extLst>
      <p:ext uri="{BB962C8B-B14F-4D97-AF65-F5344CB8AC3E}">
        <p14:creationId xmlns:p14="http://schemas.microsoft.com/office/powerpoint/2010/main" val="1133736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06425" y="1806825"/>
            <a:ext cx="8296799" cy="1541999"/>
          </a:xfrm>
          <a:prstGeom prst="rect">
            <a:avLst/>
          </a:prstGeom>
        </p:spPr>
        <p:txBody>
          <a:bodyPr lIns="91425" tIns="91425" rIns="91425" bIns="91425" anchor="ctr" anchorCtr="0">
            <a:noAutofit/>
          </a:bodyPr>
          <a:lstStyle/>
          <a:p>
            <a:pPr lvl="0">
              <a:spcBef>
                <a:spcPts val="0"/>
              </a:spcBef>
              <a:buNone/>
            </a:pPr>
            <a:r>
              <a:rPr lang="en"/>
              <a:t>Questions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Other valuable principles</a:t>
            </a:r>
          </a:p>
        </p:txBody>
      </p:sp>
      <p:pic>
        <p:nvPicPr>
          <p:cNvPr id="3" name="Picture 2">
            <a:extLst>
              <a:ext uri="{FF2B5EF4-FFF2-40B4-BE49-F238E27FC236}">
                <a16:creationId xmlns:a16="http://schemas.microsoft.com/office/drawing/2014/main" id="{9ADB243D-0C43-490F-972C-F67664F49193}"/>
              </a:ext>
            </a:extLst>
          </p:cNvPr>
          <p:cNvPicPr>
            <a:picLocks noChangeAspect="1"/>
          </p:cNvPicPr>
          <p:nvPr/>
        </p:nvPicPr>
        <p:blipFill>
          <a:blip r:embed="rId2"/>
          <a:stretch>
            <a:fillRect/>
          </a:stretch>
        </p:blipFill>
        <p:spPr>
          <a:xfrm>
            <a:off x="2943341" y="1051175"/>
            <a:ext cx="3240516" cy="4047227"/>
          </a:xfrm>
          <a:prstGeom prst="rect">
            <a:avLst/>
          </a:prstGeom>
        </p:spPr>
      </p:pic>
    </p:spTree>
    <p:extLst>
      <p:ext uri="{BB962C8B-B14F-4D97-AF65-F5344CB8AC3E}">
        <p14:creationId xmlns:p14="http://schemas.microsoft.com/office/powerpoint/2010/main" val="402491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design patterns - </a:t>
            </a:r>
            <a:r>
              <a:rPr lang="en-US" sz="3600" dirty="0" err="1">
                <a:solidFill>
                  <a:schemeClr val="dk1"/>
                </a:solidFill>
              </a:rPr>
              <a:t>GoF</a:t>
            </a:r>
            <a:endParaRPr lang="en-US" sz="3600" dirty="0">
              <a:solidFill>
                <a:schemeClr val="dk1"/>
              </a:solidFill>
            </a:endParaRPr>
          </a:p>
        </p:txBody>
      </p:sp>
      <p:pic>
        <p:nvPicPr>
          <p:cNvPr id="4" name="Picture 3">
            <a:extLst>
              <a:ext uri="{FF2B5EF4-FFF2-40B4-BE49-F238E27FC236}">
                <a16:creationId xmlns:a16="http://schemas.microsoft.com/office/drawing/2014/main" id="{4F978D9E-C673-4ECA-87D4-AD3BE29C946F}"/>
              </a:ext>
            </a:extLst>
          </p:cNvPr>
          <p:cNvPicPr>
            <a:picLocks noChangeAspect="1"/>
          </p:cNvPicPr>
          <p:nvPr/>
        </p:nvPicPr>
        <p:blipFill>
          <a:blip r:embed="rId2"/>
          <a:stretch>
            <a:fillRect/>
          </a:stretch>
        </p:blipFill>
        <p:spPr>
          <a:xfrm>
            <a:off x="2022967" y="1051175"/>
            <a:ext cx="5098066" cy="4092325"/>
          </a:xfrm>
          <a:prstGeom prst="rect">
            <a:avLst/>
          </a:prstGeom>
        </p:spPr>
      </p:pic>
    </p:spTree>
    <p:extLst>
      <p:ext uri="{BB962C8B-B14F-4D97-AF65-F5344CB8AC3E}">
        <p14:creationId xmlns:p14="http://schemas.microsoft.com/office/powerpoint/2010/main" val="347883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Strategy pattern</a:t>
            </a:r>
          </a:p>
        </p:txBody>
      </p:sp>
      <p:pic>
        <p:nvPicPr>
          <p:cNvPr id="6" name="Picture 5" descr="Diagram&#10;&#10;Description automatically generated">
            <a:extLst>
              <a:ext uri="{FF2B5EF4-FFF2-40B4-BE49-F238E27FC236}">
                <a16:creationId xmlns:a16="http://schemas.microsoft.com/office/drawing/2014/main" id="{AC9FE306-D416-459F-8CC2-96D17DDDC1C1}"/>
              </a:ext>
            </a:extLst>
          </p:cNvPr>
          <p:cNvPicPr>
            <a:picLocks noChangeAspect="1"/>
          </p:cNvPicPr>
          <p:nvPr/>
        </p:nvPicPr>
        <p:blipFill>
          <a:blip r:embed="rId2"/>
          <a:stretch>
            <a:fillRect/>
          </a:stretch>
        </p:blipFill>
        <p:spPr>
          <a:xfrm>
            <a:off x="1848974" y="1518577"/>
            <a:ext cx="5429250" cy="2667000"/>
          </a:xfrm>
          <a:prstGeom prst="rect">
            <a:avLst/>
          </a:prstGeom>
        </p:spPr>
      </p:pic>
    </p:spTree>
    <p:extLst>
      <p:ext uri="{BB962C8B-B14F-4D97-AF65-F5344CB8AC3E}">
        <p14:creationId xmlns:p14="http://schemas.microsoft.com/office/powerpoint/2010/main" val="1292179052"/>
      </p:ext>
    </p:extLst>
  </p:cSld>
  <p:clrMapOvr>
    <a:masterClrMapping/>
  </p:clrMapOvr>
</p:sld>
</file>

<file path=ppt/theme/theme1.xml><?xml version="1.0" encoding="utf-8"?>
<a:theme xmlns:a="http://schemas.openxmlformats.org/drawingml/2006/main"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36625</TotalTime>
  <Words>7308</Words>
  <Application>Microsoft Office PowerPoint</Application>
  <PresentationFormat>On-screen Show (16:9)</PresentationFormat>
  <Paragraphs>604</Paragraphs>
  <Slides>64</Slides>
  <Notes>50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Varela Round</vt:lpstr>
      <vt:lpstr>Raleway</vt:lpstr>
      <vt:lpstr>Oswald</vt:lpstr>
      <vt:lpstr>Lato</vt:lpstr>
      <vt:lpstr>Arial</vt:lpstr>
      <vt:lpstr>Linux Libertine</vt:lpstr>
      <vt:lpstr>Source Sans Pro</vt:lpstr>
      <vt:lpstr>Calibri</vt:lpstr>
      <vt:lpstr>swiss-2</vt:lpstr>
      <vt:lpstr>Software Development on Java</vt:lpstr>
      <vt:lpstr>Software development principles and patterns</vt:lpstr>
      <vt:lpstr>Top evergreen principles</vt:lpstr>
      <vt:lpstr>SOLID principles</vt:lpstr>
      <vt:lpstr>SOLID principles</vt:lpstr>
      <vt:lpstr>CQS/CQRS (command-query)</vt:lpstr>
      <vt:lpstr>Other valuable principles</vt:lpstr>
      <vt:lpstr>Java design patterns - GoF</vt:lpstr>
      <vt:lpstr>Strategy pattern</vt:lpstr>
      <vt:lpstr>Factory pattern</vt:lpstr>
      <vt:lpstr>Proxy pattern</vt:lpstr>
      <vt:lpstr>MVC pattern</vt:lpstr>
      <vt:lpstr>Web application architecture</vt:lpstr>
      <vt:lpstr>Java web application packages</vt:lpstr>
      <vt:lpstr>PowerPoint Presentation</vt:lpstr>
      <vt:lpstr>PowerPoint Presentation</vt:lpstr>
      <vt:lpstr>PowerPoint Presentation</vt:lpstr>
      <vt:lpstr>PowerPoint Presentation</vt:lpstr>
      <vt:lpstr>Architectural patterns and styles</vt:lpstr>
      <vt:lpstr>PowerPoint Presentation</vt:lpstr>
      <vt:lpstr>Monolith and microservices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Carcode Overview</dc:title>
  <dc:creator>Dzmitry Marchankau</dc:creator>
  <cp:lastModifiedBy>Dzmitry Marchankau</cp:lastModifiedBy>
  <cp:revision>128</cp:revision>
  <dcterms:modified xsi:type="dcterms:W3CDTF">2023-05-04T14:50:03Z</dcterms:modified>
</cp:coreProperties>
</file>